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8" r:id="rId11"/>
    <p:sldId id="266" r:id="rId12"/>
    <p:sldId id="267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01.Izvjestaj%20o%20isp%20obecanja%20lokalni%20istinomjer%2010%20opstina%202012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01.Izvjestaj%20o%20isp%20obecanja%20lokalni%20istinomjer%2010%20opstina%202012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01.Izvjestaj%20o%20isp%20obecanja%20lokalni%20istinomjer%2010%20opstina%202012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01.Izvjestaj%20o%20isp%20obecanja%20lokalni%20istinomjer%2010%20opstina%202012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01.Izvjestaj%20o%20isp%20obecanja%20lokalni%20istinomjer%2010%20opstina%202012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01.Izvjestaj%20o%20isp%20obecanja%20lokalni%20istinomjer%2010%20opstina%202012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01.Izvjestaj%20o%20isp%20obecanja%20lokalni%20istinomjer%2010%20opstina%202012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01.Izvjestaj%20o%20isp%20obecanja%20lokalni%20istinomjer%2010%20opstina%202012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01.Izvjestaj%20o%20isp%20obecanja%20lokalni%20istinomjer%2010%20opstina%202012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01.Izvjestaj%20o%20isp%20obecanja%20lokalni%20istinomjer%2010%20opstina%202012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01.Izvjestaj%20o%20isp%20obecanja%20lokalni%20istinomjer%2010%20opstina%2020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01.Izvjestaj%20o%20isp%20obecanja%20lokalni%20istinomjer%2010%20opstina%202012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01.Izvjestaj%20o%20isp%20obecanja%20lokalni%20istinomjer%2010%20opstina%202012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01.Izvjestaj%20o%20isp%20obecanja%20lokalni%20istinomjer%2010%20opstina%202012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01.Izvjestaj%20o%20isp%20obecanja%20lokalni%20istinomjer%2010%20opstina%202012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01.Izvjestaj%20o%20isp%20obecanja%20lokalni%20istinomjer%2010%20opstina%202012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01.Izvjestaj%20o%20isp%20obecanja%20lokalni%20istinomjer%2010%20opstina%202012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01.Izvjestaj%20o%20isp%20obecanja%20lokalni%20istinomjer%2010%20opstina%202012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01.Izvjestaj%20o%20isp%20obecanja%20lokalni%20istinomjer%2010%20opstina%202012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01.Izvjestaj%20o%20isp%20obecanja%20lokalni%20istinomjer%2010%20opstina%202012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01.Izvjestaj%20o%20isp%20obecanja%20lokalni%20istinomjer%2010%20opstina%20201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01.Izvjestaj%20o%20isp%20obecanja%20lokalni%20istinomjer%2010%20opstina%20201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01.Izvjestaj%20o%20isp%20obecanja%20lokalni%20istinomjer%2010%20opstina%20201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01.Izvjestaj%20o%20isp%20obecanja%20lokalni%20istinomjer%2010%20opstina%20201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01.Izvjestaj%20o%20isp%20obecanja%20lokalni%20istinomjer%2010%20opstina%202012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01.Izvjestaj%20o%20isp%20obecanja%20lokalni%20istinomjer%2010%20opstina%202012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01.Izvjestaj%20o%20isp%20obecanja%20lokalni%20istinomjer%2010%20opstina%202012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01.Izvjestaj%20o%20isp%20obecanja%20lokalni%20istinomjer%2010%20opstina%20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s-Latn-BA"/>
  <c:chart>
    <c:view3D>
      <c:rAngAx val="1"/>
    </c:view3D>
    <c:plotArea>
      <c:layout/>
      <c:bar3DChart>
        <c:barDir val="col"/>
        <c:grouping val="clustered"/>
        <c:varyColors val="1"/>
        <c:ser>
          <c:idx val="0"/>
          <c:order val="0"/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chemeClr val="tx2">
                        <a:lumMod val="50000"/>
                      </a:schemeClr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</a:defRPr>
                </a:pPr>
                <a:endParaRPr lang="sr-Latn-CS"/>
              </a:p>
            </c:txPr>
            <c:showVal val="1"/>
          </c:dLbls>
          <c:cat>
            <c:strRef>
              <c:f>Charts!$M$48:$M$61</c:f>
              <c:strCache>
                <c:ptCount val="14"/>
                <c:pt idx="0">
                  <c:v>SNSD</c:v>
                </c:pt>
                <c:pt idx="1">
                  <c:v>SDA</c:v>
                </c:pt>
                <c:pt idx="2">
                  <c:v>HDZ </c:v>
                </c:pt>
                <c:pt idx="3">
                  <c:v>SDS</c:v>
                </c:pt>
                <c:pt idx="4">
                  <c:v>SDP</c:v>
                </c:pt>
                <c:pt idx="5">
                  <c:v>SBiH</c:v>
                </c:pt>
                <c:pt idx="6">
                  <c:v>DNS</c:v>
                </c:pt>
                <c:pt idx="7">
                  <c:v>HDZ 1990</c:v>
                </c:pt>
                <c:pt idx="8">
                  <c:v>Nezavisni kandidati</c:v>
                </c:pt>
                <c:pt idx="9">
                  <c:v>NS</c:v>
                </c:pt>
                <c:pt idx="10">
                  <c:v>A-SDA</c:v>
                </c:pt>
                <c:pt idx="11">
                  <c:v>SP</c:v>
                </c:pt>
                <c:pt idx="12">
                  <c:v>DNZ</c:v>
                </c:pt>
                <c:pt idx="13">
                  <c:v>Koalicije </c:v>
                </c:pt>
              </c:strCache>
            </c:strRef>
          </c:cat>
          <c:val>
            <c:numRef>
              <c:f>Charts!$N$48:$N$61</c:f>
              <c:numCache>
                <c:formatCode>General</c:formatCode>
                <c:ptCount val="14"/>
                <c:pt idx="0">
                  <c:v>40</c:v>
                </c:pt>
                <c:pt idx="1">
                  <c:v>36</c:v>
                </c:pt>
                <c:pt idx="2">
                  <c:v>17</c:v>
                </c:pt>
                <c:pt idx="3">
                  <c:v>16</c:v>
                </c:pt>
                <c:pt idx="4">
                  <c:v>9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8</c:v>
                </c:pt>
              </c:numCache>
            </c:numRef>
          </c:val>
        </c:ser>
        <c:shape val="box"/>
        <c:axId val="91311488"/>
        <c:axId val="91335680"/>
        <c:axId val="0"/>
      </c:bar3DChart>
      <c:catAx>
        <c:axId val="9131148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defRPr>
            </a:pPr>
            <a:endParaRPr lang="sr-Latn-CS"/>
          </a:p>
        </c:txPr>
        <c:crossAx val="91335680"/>
        <c:crosses val="autoZero"/>
        <c:auto val="1"/>
        <c:lblAlgn val="ctr"/>
        <c:lblOffset val="100"/>
      </c:catAx>
      <c:valAx>
        <c:axId val="9133568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solidFill>
                  <a:schemeClr val="tx2">
                    <a:lumMod val="50000"/>
                  </a:schemeClr>
                </a:solidFill>
              </a:defRPr>
            </a:pPr>
            <a:endParaRPr lang="sr-Latn-CS"/>
          </a:p>
        </c:txPr>
        <c:crossAx val="91311488"/>
        <c:crosses val="autoZero"/>
        <c:crossBetween val="between"/>
      </c:valAx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s-Latn-BA"/>
  <c:chart>
    <c:title>
      <c:tx>
        <c:rich>
          <a:bodyPr/>
          <a:lstStyle/>
          <a:p>
            <a:pPr>
              <a:defRPr>
                <a:latin typeface="Arial Narrow" pitchFamily="34" charset="0"/>
              </a:defRPr>
            </a:pPr>
            <a:r>
              <a:rPr lang="bs-Latn-BA">
                <a:latin typeface="Arial Narrow" pitchFamily="34" charset="0"/>
              </a:rPr>
              <a:t>Centar</a:t>
            </a:r>
            <a:r>
              <a:rPr lang="bs-Latn-BA" baseline="0">
                <a:latin typeface="Arial Narrow" pitchFamily="34" charset="0"/>
              </a:rPr>
              <a:t> Sarajevo</a:t>
            </a:r>
            <a:endParaRPr lang="bs-Latn-BA">
              <a:latin typeface="Arial Narrow" pitchFamily="34" charset="0"/>
            </a:endParaRPr>
          </a:p>
        </c:rich>
      </c:tx>
      <c:layout/>
    </c:title>
    <c:view3D>
      <c:rotX val="7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600" b="1">
                    <a:solidFill>
                      <a:schemeClr val="tx2">
                        <a:lumMod val="50000"/>
                      </a:schemeClr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</a:defRPr>
                </a:pPr>
                <a:endParaRPr lang="sr-Latn-CS"/>
              </a:p>
            </c:txPr>
            <c:showPercent val="1"/>
            <c:separator>
</c:separator>
            <c:showLeaderLines val="1"/>
          </c:dLbls>
          <c:cat>
            <c:strRef>
              <c:f>'Centar Sa'!$M$1:$O$1</c:f>
              <c:strCache>
                <c:ptCount val="3"/>
                <c:pt idx="0">
                  <c:v>Ispunjeno</c:v>
                </c:pt>
                <c:pt idx="1">
                  <c:v>Djelomično ispunjeno</c:v>
                </c:pt>
                <c:pt idx="2">
                  <c:v>Nije ispunjeno</c:v>
                </c:pt>
              </c:strCache>
            </c:strRef>
          </c:cat>
          <c:val>
            <c:numRef>
              <c:f>'Centar Sa'!$M$13:$O$13</c:f>
              <c:numCache>
                <c:formatCode>General</c:formatCode>
                <c:ptCount val="3"/>
                <c:pt idx="0">
                  <c:v>226</c:v>
                </c:pt>
                <c:pt idx="1">
                  <c:v>36</c:v>
                </c:pt>
                <c:pt idx="2">
                  <c:v>50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1423759704862067"/>
          <c:y val="0.114646965549604"/>
          <c:w val="0.73389607767560527"/>
          <c:h val="6.7417278794400584E-2"/>
        </c:manualLayout>
      </c:layout>
      <c:txPr>
        <a:bodyPr/>
        <a:lstStyle/>
        <a:p>
          <a:pPr>
            <a:defRPr sz="1400">
              <a:latin typeface="Arial Narrow" pitchFamily="34" charset="0"/>
            </a:defRPr>
          </a:pPr>
          <a:endParaRPr lang="sr-Latn-CS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s-Latn-BA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dLbls>
            <c:dLbl>
              <c:idx val="7"/>
              <c:spPr>
                <a:effectLst>
                  <a:outerShdw blurRad="50800" dist="2019300" dir="5400000" sx="187000" sy="187000" algn="ctr" rotWithShape="0">
                    <a:srgbClr val="000000">
                      <a:alpha val="0"/>
                    </a:srgbClr>
                  </a:outerShdw>
                </a:effectLst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tx2">
                          <a:lumMod val="50000"/>
                        </a:schemeClr>
                      </a:solidFill>
                      <a:effectLst>
                        <a:outerShdw blurRad="50800" dist="38100" dir="5400000" algn="t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sr-Latn-CS"/>
                </a:p>
              </c:txPr>
            </c:dLbl>
            <c:spPr>
              <a:effectLst>
                <a:outerShdw blurRad="50800" dist="2019300" dir="5400000" sx="187000" sy="187000" algn="ctr" rotWithShape="0">
                  <a:srgbClr val="000000">
                    <a:alpha val="0"/>
                  </a:srgbClr>
                </a:outerShdw>
              </a:effectLst>
            </c:spPr>
            <c:txPr>
              <a:bodyPr/>
              <a:lstStyle/>
              <a:p>
                <a:pPr>
                  <a:defRPr sz="1600" b="1">
                    <a:solidFill>
                      <a:schemeClr val="tx2">
                        <a:lumMod val="50000"/>
                      </a:schemeClr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</a:defRPr>
                </a:pPr>
                <a:endParaRPr lang="sr-Latn-CS"/>
              </a:p>
            </c:txPr>
            <c:showVal val="1"/>
          </c:dLbls>
          <c:cat>
            <c:strRef>
              <c:f>'Banja Luka'!$A$3:$A$12</c:f>
              <c:strCache>
                <c:ptCount val="10"/>
                <c:pt idx="0">
                  <c:v>Lokalna uprava</c:v>
                </c:pt>
                <c:pt idx="1">
                  <c:v>Poslovna klima</c:v>
                </c:pt>
                <c:pt idx="2">
                  <c:v>Poljoprivreda</c:v>
                </c:pt>
                <c:pt idx="3">
                  <c:v>Infrastruktura</c:v>
                </c:pt>
                <c:pt idx="4">
                  <c:v>Zdravstvo</c:v>
                </c:pt>
                <c:pt idx="5">
                  <c:v>Obrazovanje</c:v>
                </c:pt>
                <c:pt idx="6">
                  <c:v>Turizam i ekologija</c:v>
                </c:pt>
                <c:pt idx="7">
                  <c:v>Kultura i sport</c:v>
                </c:pt>
                <c:pt idx="8">
                  <c:v>Socijalna politika</c:v>
                </c:pt>
                <c:pt idx="9">
                  <c:v>Mladi</c:v>
                </c:pt>
              </c:strCache>
            </c:strRef>
          </c:cat>
          <c:val>
            <c:numRef>
              <c:f>'Banja Luka'!$J$3:$J$12</c:f>
              <c:numCache>
                <c:formatCode>General</c:formatCode>
                <c:ptCount val="10"/>
                <c:pt idx="0">
                  <c:v>0</c:v>
                </c:pt>
                <c:pt idx="1">
                  <c:v>4</c:v>
                </c:pt>
                <c:pt idx="2">
                  <c:v>0</c:v>
                </c:pt>
                <c:pt idx="3">
                  <c:v>11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6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hape val="box"/>
        <c:axId val="123308288"/>
        <c:axId val="123319040"/>
        <c:axId val="0"/>
      </c:bar3DChart>
      <c:catAx>
        <c:axId val="123308288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 b="1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defRPr>
            </a:pPr>
            <a:endParaRPr lang="sr-Latn-CS"/>
          </a:p>
        </c:txPr>
        <c:crossAx val="123319040"/>
        <c:crosses val="autoZero"/>
        <c:auto val="1"/>
        <c:lblAlgn val="ctr"/>
        <c:lblOffset val="100"/>
      </c:catAx>
      <c:valAx>
        <c:axId val="123319040"/>
        <c:scaling>
          <c:orientation val="minMax"/>
        </c:scaling>
        <c:axPos val="b"/>
        <c:majorGridlines/>
        <c:numFmt formatCode="General" sourceLinked="1"/>
        <c:tickLblPos val="nextTo"/>
        <c:crossAx val="123308288"/>
        <c:crosses val="autoZero"/>
        <c:crossBetween val="between"/>
      </c:valAx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s-Latn-BA"/>
  <c:chart>
    <c:title>
      <c:tx>
        <c:rich>
          <a:bodyPr/>
          <a:lstStyle/>
          <a:p>
            <a:pPr>
              <a:defRPr/>
            </a:pPr>
            <a:r>
              <a:rPr lang="bs-Latn-BA"/>
              <a:t>Banja Luka</a:t>
            </a:r>
          </a:p>
        </c:rich>
      </c:tx>
      <c:layout/>
    </c:title>
    <c:view3D>
      <c:rotX val="7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600" b="1">
                    <a:solidFill>
                      <a:schemeClr val="tx2">
                        <a:lumMod val="50000"/>
                      </a:schemeClr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</a:defRPr>
                </a:pPr>
                <a:endParaRPr lang="sr-Latn-CS"/>
              </a:p>
            </c:txPr>
            <c:showPercent val="1"/>
            <c:separator>
</c:separator>
            <c:showLeaderLines val="1"/>
          </c:dLbls>
          <c:cat>
            <c:strRef>
              <c:f>'Banja Luka'!$M$1:$O$1</c:f>
              <c:strCache>
                <c:ptCount val="3"/>
                <c:pt idx="0">
                  <c:v>Ispunjeno</c:v>
                </c:pt>
                <c:pt idx="1">
                  <c:v>Djelomično ispunjeno</c:v>
                </c:pt>
                <c:pt idx="2">
                  <c:v>Nije ispunjeno</c:v>
                </c:pt>
              </c:strCache>
            </c:strRef>
          </c:cat>
          <c:val>
            <c:numRef>
              <c:f>'Banja Luka'!$M$13:$O$13</c:f>
              <c:numCache>
                <c:formatCode>General</c:formatCode>
                <c:ptCount val="3"/>
                <c:pt idx="0">
                  <c:v>4</c:v>
                </c:pt>
                <c:pt idx="1">
                  <c:v>6</c:v>
                </c:pt>
                <c:pt idx="2">
                  <c:v>12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s-Latn-BA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dLbls>
            <c:spPr>
              <a:effectLst>
                <a:outerShdw blurRad="50800" dist="2019300" dir="5400000" sx="187000" sy="187000" algn="ctr" rotWithShape="0">
                  <a:srgbClr val="000000">
                    <a:alpha val="0"/>
                  </a:srgbClr>
                </a:outerShdw>
              </a:effectLst>
            </c:spPr>
            <c:txPr>
              <a:bodyPr/>
              <a:lstStyle/>
              <a:p>
                <a:pPr>
                  <a:defRPr sz="1600" b="1">
                    <a:solidFill>
                      <a:schemeClr val="tx2">
                        <a:lumMod val="50000"/>
                      </a:schemeClr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</a:defRPr>
                </a:pPr>
                <a:endParaRPr lang="sr-Latn-CS"/>
              </a:p>
            </c:txPr>
            <c:showVal val="1"/>
          </c:dLbls>
          <c:cat>
            <c:strRef>
              <c:f>Tuzla!$A$3:$A$12</c:f>
              <c:strCache>
                <c:ptCount val="10"/>
                <c:pt idx="0">
                  <c:v>Lokalna uprava</c:v>
                </c:pt>
                <c:pt idx="1">
                  <c:v>Poslovna klima</c:v>
                </c:pt>
                <c:pt idx="2">
                  <c:v>Poljoprivreda</c:v>
                </c:pt>
                <c:pt idx="3">
                  <c:v>Infrastruktura</c:v>
                </c:pt>
                <c:pt idx="4">
                  <c:v>Zdravstvo</c:v>
                </c:pt>
                <c:pt idx="5">
                  <c:v>Obrazovanje</c:v>
                </c:pt>
                <c:pt idx="6">
                  <c:v>Turizam i ekologija</c:v>
                </c:pt>
                <c:pt idx="7">
                  <c:v>Kultura i sport</c:v>
                </c:pt>
                <c:pt idx="8">
                  <c:v>Socijalna politika</c:v>
                </c:pt>
                <c:pt idx="9">
                  <c:v>Mladi</c:v>
                </c:pt>
              </c:strCache>
            </c:strRef>
          </c:cat>
          <c:val>
            <c:numRef>
              <c:f>Tuzla!$J$3:$J$12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6</c:v>
                </c:pt>
                <c:pt idx="4">
                  <c:v>0</c:v>
                </c:pt>
                <c:pt idx="5">
                  <c:v>0</c:v>
                </c:pt>
                <c:pt idx="6">
                  <c:v>8</c:v>
                </c:pt>
                <c:pt idx="7">
                  <c:v>2</c:v>
                </c:pt>
                <c:pt idx="8">
                  <c:v>4</c:v>
                </c:pt>
                <c:pt idx="9">
                  <c:v>0</c:v>
                </c:pt>
              </c:numCache>
            </c:numRef>
          </c:val>
        </c:ser>
        <c:shape val="box"/>
        <c:axId val="125560320"/>
        <c:axId val="125562240"/>
        <c:axId val="0"/>
      </c:bar3DChart>
      <c:catAx>
        <c:axId val="125560320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 b="1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defRPr>
            </a:pPr>
            <a:endParaRPr lang="sr-Latn-CS"/>
          </a:p>
        </c:txPr>
        <c:crossAx val="125562240"/>
        <c:crosses val="autoZero"/>
        <c:auto val="1"/>
        <c:lblAlgn val="ctr"/>
        <c:lblOffset val="100"/>
      </c:catAx>
      <c:valAx>
        <c:axId val="125562240"/>
        <c:scaling>
          <c:orientation val="minMax"/>
        </c:scaling>
        <c:axPos val="b"/>
        <c:majorGridlines/>
        <c:numFmt formatCode="General" sourceLinked="1"/>
        <c:tickLblPos val="nextTo"/>
        <c:crossAx val="125560320"/>
        <c:crosses val="autoZero"/>
        <c:crossBetween val="between"/>
      </c:valAx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s-Latn-BA"/>
  <c:chart>
    <c:title>
      <c:tx>
        <c:rich>
          <a:bodyPr/>
          <a:lstStyle/>
          <a:p>
            <a:pPr>
              <a:defRPr/>
            </a:pPr>
            <a:r>
              <a:rPr lang="bs-Latn-BA"/>
              <a:t>Tuzla</a:t>
            </a:r>
          </a:p>
        </c:rich>
      </c:tx>
      <c:layout/>
    </c:title>
    <c:view3D>
      <c:rotX val="7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600" b="1">
                    <a:solidFill>
                      <a:schemeClr val="tx2">
                        <a:lumMod val="50000"/>
                      </a:schemeClr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</a:defRPr>
                </a:pPr>
                <a:endParaRPr lang="sr-Latn-CS"/>
              </a:p>
            </c:txPr>
            <c:showPercent val="1"/>
            <c:separator>
</c:separator>
            <c:showLeaderLines val="1"/>
          </c:dLbls>
          <c:cat>
            <c:strRef>
              <c:f>Tuzla!$M$1:$O$1</c:f>
              <c:strCache>
                <c:ptCount val="3"/>
                <c:pt idx="0">
                  <c:v>Ispunjeno</c:v>
                </c:pt>
                <c:pt idx="1">
                  <c:v>Djelomično ispunjeno</c:v>
                </c:pt>
                <c:pt idx="2">
                  <c:v>Nije ispunjeno</c:v>
                </c:pt>
              </c:strCache>
            </c:strRef>
          </c:cat>
          <c:val>
            <c:numRef>
              <c:f>Tuzla!$M$13:$O$13</c:f>
              <c:numCache>
                <c:formatCode>General</c:formatCode>
                <c:ptCount val="3"/>
                <c:pt idx="0">
                  <c:v>8</c:v>
                </c:pt>
                <c:pt idx="1">
                  <c:v>5</c:v>
                </c:pt>
                <c:pt idx="2">
                  <c:v>8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s-Latn-BA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dLbls>
            <c:spPr>
              <a:effectLst>
                <a:outerShdw blurRad="50800" dist="2019300" dir="5400000" sx="187000" sy="187000" algn="ctr" rotWithShape="0">
                  <a:srgbClr val="000000">
                    <a:alpha val="0"/>
                  </a:srgbClr>
                </a:outerShdw>
              </a:effectLst>
            </c:spPr>
            <c:txPr>
              <a:bodyPr/>
              <a:lstStyle/>
              <a:p>
                <a:pPr>
                  <a:defRPr sz="1600" b="1">
                    <a:solidFill>
                      <a:schemeClr val="tx2">
                        <a:lumMod val="50000"/>
                      </a:schemeClr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</a:defRPr>
                </a:pPr>
                <a:endParaRPr lang="sr-Latn-CS"/>
              </a:p>
            </c:txPr>
            <c:showVal val="1"/>
          </c:dLbls>
          <c:cat>
            <c:strRef>
              <c:f>Vogošća!$A$3:$A$12</c:f>
              <c:strCache>
                <c:ptCount val="10"/>
                <c:pt idx="0">
                  <c:v>Lokalna uprava</c:v>
                </c:pt>
                <c:pt idx="1">
                  <c:v>Poslovna klima</c:v>
                </c:pt>
                <c:pt idx="2">
                  <c:v>Poljoprivreda</c:v>
                </c:pt>
                <c:pt idx="3">
                  <c:v>Infrastruktura</c:v>
                </c:pt>
                <c:pt idx="4">
                  <c:v>Zdravstvo</c:v>
                </c:pt>
                <c:pt idx="5">
                  <c:v>Obrazovanje</c:v>
                </c:pt>
                <c:pt idx="6">
                  <c:v>Turizam i ekologija</c:v>
                </c:pt>
                <c:pt idx="7">
                  <c:v>Kultura i sport</c:v>
                </c:pt>
                <c:pt idx="8">
                  <c:v>Socijalna politika</c:v>
                </c:pt>
                <c:pt idx="9">
                  <c:v>Mladi</c:v>
                </c:pt>
              </c:strCache>
            </c:strRef>
          </c:cat>
          <c:val>
            <c:numRef>
              <c:f>Vogošća!$J$3:$J$12</c:f>
              <c:numCache>
                <c:formatCode>General</c:formatCode>
                <c:ptCount val="10"/>
                <c:pt idx="0">
                  <c:v>42</c:v>
                </c:pt>
                <c:pt idx="1">
                  <c:v>12</c:v>
                </c:pt>
                <c:pt idx="2">
                  <c:v>10</c:v>
                </c:pt>
                <c:pt idx="3">
                  <c:v>98</c:v>
                </c:pt>
                <c:pt idx="4">
                  <c:v>7</c:v>
                </c:pt>
                <c:pt idx="5">
                  <c:v>10</c:v>
                </c:pt>
                <c:pt idx="6">
                  <c:v>5</c:v>
                </c:pt>
                <c:pt idx="7">
                  <c:v>25</c:v>
                </c:pt>
                <c:pt idx="8">
                  <c:v>8</c:v>
                </c:pt>
                <c:pt idx="9">
                  <c:v>1</c:v>
                </c:pt>
              </c:numCache>
            </c:numRef>
          </c:val>
        </c:ser>
        <c:shape val="box"/>
        <c:axId val="135801472"/>
        <c:axId val="137458432"/>
        <c:axId val="0"/>
      </c:bar3DChart>
      <c:catAx>
        <c:axId val="135801472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 b="1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defRPr>
            </a:pPr>
            <a:endParaRPr lang="sr-Latn-CS"/>
          </a:p>
        </c:txPr>
        <c:crossAx val="137458432"/>
        <c:crosses val="autoZero"/>
        <c:auto val="1"/>
        <c:lblAlgn val="ctr"/>
        <c:lblOffset val="100"/>
      </c:catAx>
      <c:valAx>
        <c:axId val="137458432"/>
        <c:scaling>
          <c:orientation val="minMax"/>
        </c:scaling>
        <c:axPos val="b"/>
        <c:majorGridlines/>
        <c:numFmt formatCode="General" sourceLinked="1"/>
        <c:tickLblPos val="nextTo"/>
        <c:crossAx val="135801472"/>
        <c:crosses val="autoZero"/>
        <c:crossBetween val="between"/>
      </c:valAx>
    </c:plotArea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s-Latn-BA"/>
  <c:chart>
    <c:title>
      <c:tx>
        <c:rich>
          <a:bodyPr/>
          <a:lstStyle/>
          <a:p>
            <a:pPr>
              <a:defRPr/>
            </a:pPr>
            <a:r>
              <a:rPr lang="bs-Latn-BA"/>
              <a:t>Vogošća</a:t>
            </a:r>
          </a:p>
        </c:rich>
      </c:tx>
      <c:layout/>
    </c:title>
    <c:view3D>
      <c:rotX val="7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600" b="1">
                    <a:solidFill>
                      <a:schemeClr val="tx2">
                        <a:lumMod val="50000"/>
                      </a:schemeClr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</a:defRPr>
                </a:pPr>
                <a:endParaRPr lang="sr-Latn-CS"/>
              </a:p>
            </c:txPr>
            <c:showPercent val="1"/>
            <c:separator>
</c:separator>
            <c:showLeaderLines val="1"/>
          </c:dLbls>
          <c:cat>
            <c:strRef>
              <c:f>Vogošća!$M$1:$O$1</c:f>
              <c:strCache>
                <c:ptCount val="3"/>
                <c:pt idx="0">
                  <c:v>Ispunjeno</c:v>
                </c:pt>
                <c:pt idx="1">
                  <c:v>Djelomično ispunjeno</c:v>
                </c:pt>
                <c:pt idx="2">
                  <c:v>Nije ispunjeno</c:v>
                </c:pt>
              </c:strCache>
            </c:strRef>
          </c:cat>
          <c:val>
            <c:numRef>
              <c:f>Vogošća!$M$13:$O$13</c:f>
              <c:numCache>
                <c:formatCode>General</c:formatCode>
                <c:ptCount val="3"/>
                <c:pt idx="0">
                  <c:v>104</c:v>
                </c:pt>
                <c:pt idx="1">
                  <c:v>32</c:v>
                </c:pt>
                <c:pt idx="2">
                  <c:v>82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s-Latn-BA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dLbls>
            <c:spPr>
              <a:effectLst>
                <a:outerShdw blurRad="50800" dist="2019300" dir="5400000" sx="187000" sy="187000" algn="ctr" rotWithShape="0">
                  <a:srgbClr val="000000">
                    <a:alpha val="0"/>
                  </a:srgbClr>
                </a:outerShdw>
              </a:effectLst>
            </c:spPr>
            <c:txPr>
              <a:bodyPr/>
              <a:lstStyle/>
              <a:p>
                <a:pPr>
                  <a:defRPr sz="1600" b="1">
                    <a:solidFill>
                      <a:schemeClr val="tx2">
                        <a:lumMod val="50000"/>
                      </a:schemeClr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</a:defRPr>
                </a:pPr>
                <a:endParaRPr lang="sr-Latn-CS"/>
              </a:p>
            </c:txPr>
            <c:showVal val="1"/>
          </c:dLbls>
          <c:cat>
            <c:strRef>
              <c:f>Modriča!$A$3:$A$12</c:f>
              <c:strCache>
                <c:ptCount val="10"/>
                <c:pt idx="0">
                  <c:v>Lokalna uprava</c:v>
                </c:pt>
                <c:pt idx="1">
                  <c:v>Poslovna klima</c:v>
                </c:pt>
                <c:pt idx="2">
                  <c:v>Poljoprivreda</c:v>
                </c:pt>
                <c:pt idx="3">
                  <c:v>Infrastruktura</c:v>
                </c:pt>
                <c:pt idx="4">
                  <c:v>Zdravstvo</c:v>
                </c:pt>
                <c:pt idx="5">
                  <c:v>Obrazovanje</c:v>
                </c:pt>
                <c:pt idx="6">
                  <c:v>Turizam i ekologija</c:v>
                </c:pt>
                <c:pt idx="7">
                  <c:v>Kultura i sport</c:v>
                </c:pt>
                <c:pt idx="8">
                  <c:v>Socijalna politika</c:v>
                </c:pt>
                <c:pt idx="9">
                  <c:v>Mladi</c:v>
                </c:pt>
              </c:strCache>
            </c:strRef>
          </c:cat>
          <c:val>
            <c:numRef>
              <c:f>Modriča!$J$3:$J$12</c:f>
              <c:numCache>
                <c:formatCode>General</c:formatCode>
                <c:ptCount val="10"/>
                <c:pt idx="0">
                  <c:v>11</c:v>
                </c:pt>
                <c:pt idx="1">
                  <c:v>26</c:v>
                </c:pt>
                <c:pt idx="2">
                  <c:v>21</c:v>
                </c:pt>
                <c:pt idx="3">
                  <c:v>26</c:v>
                </c:pt>
                <c:pt idx="4">
                  <c:v>7</c:v>
                </c:pt>
                <c:pt idx="5">
                  <c:v>8</c:v>
                </c:pt>
                <c:pt idx="6">
                  <c:v>12</c:v>
                </c:pt>
                <c:pt idx="7">
                  <c:v>13</c:v>
                </c:pt>
                <c:pt idx="8">
                  <c:v>8</c:v>
                </c:pt>
                <c:pt idx="9">
                  <c:v>1</c:v>
                </c:pt>
              </c:numCache>
            </c:numRef>
          </c:val>
        </c:ser>
        <c:shape val="box"/>
        <c:axId val="142516608"/>
        <c:axId val="142550528"/>
        <c:axId val="0"/>
      </c:bar3DChart>
      <c:catAx>
        <c:axId val="142516608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 b="1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defRPr>
            </a:pPr>
            <a:endParaRPr lang="sr-Latn-CS"/>
          </a:p>
        </c:txPr>
        <c:crossAx val="142550528"/>
        <c:crosses val="autoZero"/>
        <c:auto val="1"/>
        <c:lblAlgn val="ctr"/>
        <c:lblOffset val="100"/>
      </c:catAx>
      <c:valAx>
        <c:axId val="142550528"/>
        <c:scaling>
          <c:orientation val="minMax"/>
        </c:scaling>
        <c:axPos val="b"/>
        <c:majorGridlines/>
        <c:numFmt formatCode="General" sourceLinked="1"/>
        <c:tickLblPos val="nextTo"/>
        <c:crossAx val="142516608"/>
        <c:crosses val="autoZero"/>
        <c:crossBetween val="between"/>
      </c:valAx>
    </c:plotArea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s-Latn-BA"/>
  <c:chart>
    <c:title>
      <c:tx>
        <c:rich>
          <a:bodyPr/>
          <a:lstStyle/>
          <a:p>
            <a:pPr>
              <a:defRPr/>
            </a:pPr>
            <a:r>
              <a:rPr lang="bs-Latn-BA"/>
              <a:t>Modriča</a:t>
            </a:r>
          </a:p>
        </c:rich>
      </c:tx>
      <c:layout/>
    </c:title>
    <c:view3D>
      <c:rotX val="7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600" b="1">
                    <a:solidFill>
                      <a:schemeClr val="tx2">
                        <a:lumMod val="50000"/>
                      </a:schemeClr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</a:defRPr>
                </a:pPr>
                <a:endParaRPr lang="sr-Latn-CS"/>
              </a:p>
            </c:txPr>
            <c:showPercent val="1"/>
            <c:separator>
</c:separator>
            <c:showLeaderLines val="1"/>
          </c:dLbls>
          <c:cat>
            <c:strRef>
              <c:f>Modriča!$M$1:$O$1</c:f>
              <c:strCache>
                <c:ptCount val="3"/>
                <c:pt idx="0">
                  <c:v>Ispunjeno</c:v>
                </c:pt>
                <c:pt idx="1">
                  <c:v>Djelomično ispunjeno</c:v>
                </c:pt>
                <c:pt idx="2">
                  <c:v>Nije ispunjeno</c:v>
                </c:pt>
              </c:strCache>
            </c:strRef>
          </c:cat>
          <c:val>
            <c:numRef>
              <c:f>Modriča!$M$13:$O$13</c:f>
              <c:numCache>
                <c:formatCode>General</c:formatCode>
                <c:ptCount val="3"/>
                <c:pt idx="0">
                  <c:v>55</c:v>
                </c:pt>
                <c:pt idx="1">
                  <c:v>23</c:v>
                </c:pt>
                <c:pt idx="2">
                  <c:v>55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s-Latn-BA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dLbls>
            <c:spPr>
              <a:effectLst>
                <a:outerShdw blurRad="50800" dist="2019300" dir="5400000" sx="187000" sy="187000" algn="ctr" rotWithShape="0">
                  <a:srgbClr val="000000">
                    <a:alpha val="0"/>
                  </a:srgbClr>
                </a:outerShdw>
              </a:effectLst>
            </c:spPr>
            <c:txPr>
              <a:bodyPr/>
              <a:lstStyle/>
              <a:p>
                <a:pPr>
                  <a:defRPr sz="1600" b="1">
                    <a:solidFill>
                      <a:schemeClr val="tx2">
                        <a:lumMod val="50000"/>
                      </a:schemeClr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</a:defRPr>
                </a:pPr>
                <a:endParaRPr lang="sr-Latn-CS"/>
              </a:p>
            </c:txPr>
            <c:showVal val="1"/>
          </c:dLbls>
          <c:cat>
            <c:strRef>
              <c:f>Maglaj!$A$3:$A$12</c:f>
              <c:strCache>
                <c:ptCount val="10"/>
                <c:pt idx="0">
                  <c:v>Lokalna uprava</c:v>
                </c:pt>
                <c:pt idx="1">
                  <c:v>Poslovna klima</c:v>
                </c:pt>
                <c:pt idx="2">
                  <c:v>Poljoprivreda</c:v>
                </c:pt>
                <c:pt idx="3">
                  <c:v>Infrastruktura</c:v>
                </c:pt>
                <c:pt idx="4">
                  <c:v>Zdravstvo</c:v>
                </c:pt>
                <c:pt idx="5">
                  <c:v>Obrazovanje</c:v>
                </c:pt>
                <c:pt idx="6">
                  <c:v>Turizam i ekologija</c:v>
                </c:pt>
                <c:pt idx="7">
                  <c:v>Kultura i sport</c:v>
                </c:pt>
                <c:pt idx="8">
                  <c:v>Socijalna politika</c:v>
                </c:pt>
                <c:pt idx="9">
                  <c:v>Mladi</c:v>
                </c:pt>
              </c:strCache>
            </c:strRef>
          </c:cat>
          <c:val>
            <c:numRef>
              <c:f>Maglaj!$J$3:$J$12</c:f>
              <c:numCache>
                <c:formatCode>General</c:formatCode>
                <c:ptCount val="10"/>
                <c:pt idx="0">
                  <c:v>13</c:v>
                </c:pt>
                <c:pt idx="1">
                  <c:v>8</c:v>
                </c:pt>
                <c:pt idx="2">
                  <c:v>1</c:v>
                </c:pt>
                <c:pt idx="3">
                  <c:v>22</c:v>
                </c:pt>
                <c:pt idx="4">
                  <c:v>2</c:v>
                </c:pt>
                <c:pt idx="5">
                  <c:v>3</c:v>
                </c:pt>
                <c:pt idx="6">
                  <c:v>8</c:v>
                </c:pt>
                <c:pt idx="7">
                  <c:v>8</c:v>
                </c:pt>
                <c:pt idx="8">
                  <c:v>9</c:v>
                </c:pt>
                <c:pt idx="9">
                  <c:v>1</c:v>
                </c:pt>
              </c:numCache>
            </c:numRef>
          </c:val>
        </c:ser>
        <c:shape val="box"/>
        <c:axId val="156822912"/>
        <c:axId val="156917120"/>
        <c:axId val="0"/>
      </c:bar3DChart>
      <c:catAx>
        <c:axId val="156822912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 b="1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defRPr>
            </a:pPr>
            <a:endParaRPr lang="sr-Latn-CS"/>
          </a:p>
        </c:txPr>
        <c:crossAx val="156917120"/>
        <c:crosses val="autoZero"/>
        <c:auto val="1"/>
        <c:lblAlgn val="ctr"/>
        <c:lblOffset val="100"/>
      </c:catAx>
      <c:valAx>
        <c:axId val="156917120"/>
        <c:scaling>
          <c:orientation val="minMax"/>
        </c:scaling>
        <c:axPos val="b"/>
        <c:majorGridlines/>
        <c:numFmt formatCode="General" sourceLinked="1"/>
        <c:tickLblPos val="nextTo"/>
        <c:crossAx val="156822912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s-Latn-BA"/>
  <c:chart>
    <c:view3D>
      <c:rAngAx val="1"/>
    </c:view3D>
    <c:plotArea>
      <c:layout>
        <c:manualLayout>
          <c:layoutTarget val="inner"/>
          <c:xMode val="edge"/>
          <c:yMode val="edge"/>
          <c:x val="0.15859584327203419"/>
          <c:y val="0"/>
          <c:w val="0.78580693699932469"/>
          <c:h val="0.84978477690288756"/>
        </c:manualLayout>
      </c:layout>
      <c:bar3DChart>
        <c:barDir val="bar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600" b="1">
                    <a:solidFill>
                      <a:schemeClr val="tx2">
                        <a:lumMod val="50000"/>
                      </a:schemeClr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</a:defRPr>
                </a:pPr>
                <a:endParaRPr lang="sr-Latn-CS"/>
              </a:p>
            </c:txPr>
            <c:showVal val="1"/>
          </c:dLbls>
          <c:cat>
            <c:strRef>
              <c:f>Charts!$M$2:$M$11</c:f>
              <c:strCache>
                <c:ptCount val="10"/>
                <c:pt idx="0">
                  <c:v>Centar Sarajevo</c:v>
                </c:pt>
                <c:pt idx="1">
                  <c:v>Vogošća</c:v>
                </c:pt>
                <c:pt idx="2">
                  <c:v>Modriča</c:v>
                </c:pt>
                <c:pt idx="3">
                  <c:v>Cazin</c:v>
                </c:pt>
                <c:pt idx="4">
                  <c:v>Maglaj</c:v>
                </c:pt>
                <c:pt idx="5">
                  <c:v>Bosanska Krupa</c:v>
                </c:pt>
                <c:pt idx="6">
                  <c:v>Gračanica</c:v>
                </c:pt>
                <c:pt idx="7">
                  <c:v>Ljubinje</c:v>
                </c:pt>
                <c:pt idx="8">
                  <c:v>Banja Luka</c:v>
                </c:pt>
                <c:pt idx="9">
                  <c:v>Tuzla</c:v>
                </c:pt>
              </c:strCache>
            </c:strRef>
          </c:cat>
          <c:val>
            <c:numRef>
              <c:f>Charts!$N$2:$N$11</c:f>
              <c:numCache>
                <c:formatCode>General</c:formatCode>
                <c:ptCount val="10"/>
                <c:pt idx="0">
                  <c:v>312</c:v>
                </c:pt>
                <c:pt idx="1">
                  <c:v>218</c:v>
                </c:pt>
                <c:pt idx="2">
                  <c:v>133</c:v>
                </c:pt>
                <c:pt idx="3">
                  <c:v>104</c:v>
                </c:pt>
                <c:pt idx="4">
                  <c:v>75</c:v>
                </c:pt>
                <c:pt idx="5">
                  <c:v>74</c:v>
                </c:pt>
                <c:pt idx="6">
                  <c:v>52</c:v>
                </c:pt>
                <c:pt idx="7">
                  <c:v>27</c:v>
                </c:pt>
                <c:pt idx="8">
                  <c:v>22</c:v>
                </c:pt>
                <c:pt idx="9">
                  <c:v>21</c:v>
                </c:pt>
              </c:numCache>
            </c:numRef>
          </c:val>
        </c:ser>
        <c:shape val="box"/>
        <c:axId val="91848064"/>
        <c:axId val="91855104"/>
        <c:axId val="0"/>
      </c:bar3DChart>
      <c:catAx>
        <c:axId val="91848064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 b="1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defRPr>
            </a:pPr>
            <a:endParaRPr lang="sr-Latn-CS"/>
          </a:p>
        </c:txPr>
        <c:crossAx val="91855104"/>
        <c:crosses val="autoZero"/>
        <c:auto val="1"/>
        <c:lblAlgn val="ctr"/>
        <c:lblOffset val="100"/>
      </c:catAx>
      <c:valAx>
        <c:axId val="91855104"/>
        <c:scaling>
          <c:orientation val="minMax"/>
        </c:scaling>
        <c:axPos val="b"/>
        <c:majorGridlines/>
        <c:numFmt formatCode="General" sourceLinked="1"/>
        <c:majorTickMark val="cross"/>
        <c:tickLblPos val="nextTo"/>
        <c:crossAx val="91848064"/>
        <c:crosses val="autoZero"/>
        <c:crossBetween val="between"/>
      </c:valAx>
    </c:plotArea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s-Latn-BA"/>
  <c:chart>
    <c:title>
      <c:tx>
        <c:rich>
          <a:bodyPr/>
          <a:lstStyle/>
          <a:p>
            <a:pPr>
              <a:defRPr/>
            </a:pPr>
            <a:r>
              <a:rPr lang="bs-Latn-BA"/>
              <a:t>Maglaj</a:t>
            </a:r>
          </a:p>
        </c:rich>
      </c:tx>
      <c:layout/>
    </c:title>
    <c:view3D>
      <c:rotX val="7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600" b="1">
                    <a:solidFill>
                      <a:schemeClr val="tx2">
                        <a:lumMod val="50000"/>
                      </a:schemeClr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</a:defRPr>
                </a:pPr>
                <a:endParaRPr lang="sr-Latn-CS"/>
              </a:p>
            </c:txPr>
            <c:showPercent val="1"/>
            <c:separator>
</c:separator>
            <c:showLeaderLines val="1"/>
          </c:dLbls>
          <c:cat>
            <c:strRef>
              <c:f>Maglaj!$M$1:$O$1</c:f>
              <c:strCache>
                <c:ptCount val="3"/>
                <c:pt idx="0">
                  <c:v>Ispunjeno</c:v>
                </c:pt>
                <c:pt idx="1">
                  <c:v>Djelomično ispunjeno</c:v>
                </c:pt>
                <c:pt idx="2">
                  <c:v>Nije ispunjeno</c:v>
                </c:pt>
              </c:strCache>
            </c:strRef>
          </c:cat>
          <c:val>
            <c:numRef>
              <c:f>Maglaj!$M$13:$O$13</c:f>
              <c:numCache>
                <c:formatCode>General</c:formatCode>
                <c:ptCount val="3"/>
                <c:pt idx="0">
                  <c:v>16</c:v>
                </c:pt>
                <c:pt idx="1">
                  <c:v>32</c:v>
                </c:pt>
                <c:pt idx="2">
                  <c:v>27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s-Latn-BA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dLbls>
            <c:spPr>
              <a:effectLst>
                <a:outerShdw blurRad="50800" dist="2019300" dir="5400000" sx="187000" sy="187000" algn="ctr" rotWithShape="0">
                  <a:srgbClr val="000000">
                    <a:alpha val="0"/>
                  </a:srgbClr>
                </a:outerShdw>
              </a:effectLst>
            </c:spPr>
            <c:txPr>
              <a:bodyPr/>
              <a:lstStyle/>
              <a:p>
                <a:pPr>
                  <a:defRPr sz="1600" b="1">
                    <a:solidFill>
                      <a:schemeClr val="tx2">
                        <a:lumMod val="50000"/>
                      </a:schemeClr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</a:defRPr>
                </a:pPr>
                <a:endParaRPr lang="sr-Latn-CS"/>
              </a:p>
            </c:txPr>
            <c:showVal val="1"/>
          </c:dLbls>
          <c:cat>
            <c:strRef>
              <c:f>Gračanica!$A$3:$A$12</c:f>
              <c:strCache>
                <c:ptCount val="10"/>
                <c:pt idx="0">
                  <c:v>Lokalna uprava</c:v>
                </c:pt>
                <c:pt idx="1">
                  <c:v>Poslovna klima</c:v>
                </c:pt>
                <c:pt idx="2">
                  <c:v>Poljoprivreda</c:v>
                </c:pt>
                <c:pt idx="3">
                  <c:v>Infrastruktura</c:v>
                </c:pt>
                <c:pt idx="4">
                  <c:v>Zdravstvo</c:v>
                </c:pt>
                <c:pt idx="5">
                  <c:v>Obrazovanje</c:v>
                </c:pt>
                <c:pt idx="6">
                  <c:v>Turizam i ekologija</c:v>
                </c:pt>
                <c:pt idx="7">
                  <c:v>Kultura i sport</c:v>
                </c:pt>
                <c:pt idx="8">
                  <c:v>Socijalna politika</c:v>
                </c:pt>
                <c:pt idx="9">
                  <c:v>Mladi</c:v>
                </c:pt>
              </c:strCache>
            </c:strRef>
          </c:cat>
          <c:val>
            <c:numRef>
              <c:f>Gračanica!$J$3:$J$12</c:f>
              <c:numCache>
                <c:formatCode>General</c:formatCode>
                <c:ptCount val="10"/>
                <c:pt idx="0">
                  <c:v>13</c:v>
                </c:pt>
                <c:pt idx="1">
                  <c:v>6</c:v>
                </c:pt>
                <c:pt idx="2">
                  <c:v>0</c:v>
                </c:pt>
                <c:pt idx="3">
                  <c:v>13</c:v>
                </c:pt>
                <c:pt idx="4">
                  <c:v>1</c:v>
                </c:pt>
                <c:pt idx="5">
                  <c:v>3</c:v>
                </c:pt>
                <c:pt idx="6">
                  <c:v>6</c:v>
                </c:pt>
                <c:pt idx="7">
                  <c:v>3</c:v>
                </c:pt>
                <c:pt idx="8">
                  <c:v>6</c:v>
                </c:pt>
                <c:pt idx="9">
                  <c:v>1</c:v>
                </c:pt>
              </c:numCache>
            </c:numRef>
          </c:val>
        </c:ser>
        <c:shape val="box"/>
        <c:axId val="157361280"/>
        <c:axId val="157423488"/>
        <c:axId val="0"/>
      </c:bar3DChart>
      <c:catAx>
        <c:axId val="157361280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 b="1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defRPr>
            </a:pPr>
            <a:endParaRPr lang="sr-Latn-CS"/>
          </a:p>
        </c:txPr>
        <c:crossAx val="157423488"/>
        <c:crosses val="autoZero"/>
        <c:auto val="1"/>
        <c:lblAlgn val="ctr"/>
        <c:lblOffset val="100"/>
      </c:catAx>
      <c:valAx>
        <c:axId val="157423488"/>
        <c:scaling>
          <c:orientation val="minMax"/>
        </c:scaling>
        <c:axPos val="b"/>
        <c:majorGridlines/>
        <c:numFmt formatCode="General" sourceLinked="1"/>
        <c:tickLblPos val="nextTo"/>
        <c:crossAx val="157361280"/>
        <c:crosses val="autoZero"/>
        <c:crossBetween val="between"/>
      </c:valAx>
    </c:plotArea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s-Latn-BA"/>
  <c:chart>
    <c:title>
      <c:tx>
        <c:rich>
          <a:bodyPr/>
          <a:lstStyle/>
          <a:p>
            <a:pPr>
              <a:defRPr/>
            </a:pPr>
            <a:r>
              <a:rPr lang="bs-Latn-BA"/>
              <a:t>Gračanica</a:t>
            </a:r>
          </a:p>
        </c:rich>
      </c:tx>
      <c:layout/>
    </c:title>
    <c:view3D>
      <c:rotX val="7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600" b="1">
                    <a:solidFill>
                      <a:schemeClr val="tx2">
                        <a:lumMod val="50000"/>
                      </a:schemeClr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</a:defRPr>
                </a:pPr>
                <a:endParaRPr lang="sr-Latn-CS"/>
              </a:p>
            </c:txPr>
            <c:showPercent val="1"/>
            <c:separator>
</c:separator>
            <c:showLeaderLines val="1"/>
          </c:dLbls>
          <c:cat>
            <c:strRef>
              <c:f>Gračanica!$M$1:$O$1</c:f>
              <c:strCache>
                <c:ptCount val="3"/>
                <c:pt idx="0">
                  <c:v>Ispunjeno</c:v>
                </c:pt>
                <c:pt idx="1">
                  <c:v>Djelomično ispunjeno</c:v>
                </c:pt>
                <c:pt idx="2">
                  <c:v>Nije ispunjeno</c:v>
                </c:pt>
              </c:strCache>
            </c:strRef>
          </c:cat>
          <c:val>
            <c:numRef>
              <c:f>Gračanica!$M$13:$O$13</c:f>
              <c:numCache>
                <c:formatCode>General</c:formatCode>
                <c:ptCount val="3"/>
                <c:pt idx="0">
                  <c:v>12</c:v>
                </c:pt>
                <c:pt idx="1">
                  <c:v>19</c:v>
                </c:pt>
                <c:pt idx="2">
                  <c:v>21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s-Latn-BA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dLbls>
            <c:spPr>
              <a:effectLst>
                <a:outerShdw blurRad="50800" dist="2019300" dir="5400000" sx="187000" sy="187000" algn="ctr" rotWithShape="0">
                  <a:srgbClr val="000000">
                    <a:alpha val="0"/>
                  </a:srgbClr>
                </a:outerShdw>
              </a:effectLst>
            </c:spPr>
            <c:txPr>
              <a:bodyPr/>
              <a:lstStyle/>
              <a:p>
                <a:pPr>
                  <a:defRPr sz="1600" b="1">
                    <a:solidFill>
                      <a:schemeClr val="tx2">
                        <a:lumMod val="50000"/>
                      </a:schemeClr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</a:defRPr>
                </a:pPr>
                <a:endParaRPr lang="sr-Latn-CS"/>
              </a:p>
            </c:txPr>
            <c:showVal val="1"/>
          </c:dLbls>
          <c:cat>
            <c:strRef>
              <c:f>Ljubinje!$A$3:$A$12</c:f>
              <c:strCache>
                <c:ptCount val="10"/>
                <c:pt idx="0">
                  <c:v>Lokalna uprava</c:v>
                </c:pt>
                <c:pt idx="1">
                  <c:v>Poslovna klima</c:v>
                </c:pt>
                <c:pt idx="2">
                  <c:v>Poljoprivreda</c:v>
                </c:pt>
                <c:pt idx="3">
                  <c:v>Infrastruktura</c:v>
                </c:pt>
                <c:pt idx="4">
                  <c:v>Zdravstvo</c:v>
                </c:pt>
                <c:pt idx="5">
                  <c:v>Obrazovanje</c:v>
                </c:pt>
                <c:pt idx="6">
                  <c:v>Turizam i ekologija</c:v>
                </c:pt>
                <c:pt idx="7">
                  <c:v>Kultura i sport</c:v>
                </c:pt>
                <c:pt idx="8">
                  <c:v>Socijalna politika</c:v>
                </c:pt>
                <c:pt idx="9">
                  <c:v>Mladi</c:v>
                </c:pt>
              </c:strCache>
            </c:strRef>
          </c:cat>
          <c:val>
            <c:numRef>
              <c:f>Ljubinje!$J$3:$J$12</c:f>
              <c:numCache>
                <c:formatCode>General</c:formatCode>
                <c:ptCount val="10"/>
                <c:pt idx="0">
                  <c:v>2</c:v>
                </c:pt>
                <c:pt idx="1">
                  <c:v>6</c:v>
                </c:pt>
                <c:pt idx="2">
                  <c:v>4</c:v>
                </c:pt>
                <c:pt idx="3">
                  <c:v>7</c:v>
                </c:pt>
                <c:pt idx="4">
                  <c:v>0</c:v>
                </c:pt>
                <c:pt idx="5">
                  <c:v>0</c:v>
                </c:pt>
                <c:pt idx="6">
                  <c:v>4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</c:numCache>
            </c:numRef>
          </c:val>
        </c:ser>
        <c:shape val="box"/>
        <c:axId val="156914048"/>
        <c:axId val="157432064"/>
        <c:axId val="0"/>
      </c:bar3DChart>
      <c:catAx>
        <c:axId val="156914048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 b="1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defRPr>
            </a:pPr>
            <a:endParaRPr lang="sr-Latn-CS"/>
          </a:p>
        </c:txPr>
        <c:crossAx val="157432064"/>
        <c:crosses val="autoZero"/>
        <c:auto val="1"/>
        <c:lblAlgn val="ctr"/>
        <c:lblOffset val="100"/>
      </c:catAx>
      <c:valAx>
        <c:axId val="157432064"/>
        <c:scaling>
          <c:orientation val="minMax"/>
        </c:scaling>
        <c:axPos val="b"/>
        <c:majorGridlines/>
        <c:numFmt formatCode="General" sourceLinked="1"/>
        <c:tickLblPos val="nextTo"/>
        <c:crossAx val="156914048"/>
        <c:crosses val="autoZero"/>
        <c:crossBetween val="between"/>
      </c:valAx>
    </c:plotArea>
    <c:plotVisOnly val="1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s-Latn-BA"/>
  <c:chart>
    <c:title>
      <c:tx>
        <c:rich>
          <a:bodyPr/>
          <a:lstStyle/>
          <a:p>
            <a:pPr>
              <a:defRPr/>
            </a:pPr>
            <a:r>
              <a:rPr lang="bs-Latn-BA"/>
              <a:t>Ljubinje</a:t>
            </a:r>
          </a:p>
        </c:rich>
      </c:tx>
      <c:layout/>
    </c:title>
    <c:view3D>
      <c:rotX val="7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600" b="1">
                    <a:solidFill>
                      <a:schemeClr val="tx2">
                        <a:lumMod val="50000"/>
                      </a:schemeClr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</a:defRPr>
                </a:pPr>
                <a:endParaRPr lang="sr-Latn-CS"/>
              </a:p>
            </c:txPr>
            <c:showPercent val="1"/>
            <c:separator>
</c:separator>
            <c:showLeaderLines val="1"/>
          </c:dLbls>
          <c:cat>
            <c:strRef>
              <c:f>Ljubinje!$M$1:$O$1</c:f>
              <c:strCache>
                <c:ptCount val="3"/>
                <c:pt idx="0">
                  <c:v>Ispunjeno</c:v>
                </c:pt>
                <c:pt idx="1">
                  <c:v>Djelomično ispunjeno</c:v>
                </c:pt>
                <c:pt idx="2">
                  <c:v>Nije ispunjeno</c:v>
                </c:pt>
              </c:strCache>
            </c:strRef>
          </c:cat>
          <c:val>
            <c:numRef>
              <c:f>Ljubinje!$M$13:$O$13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20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s-Latn-BA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dLbls>
            <c:spPr>
              <a:effectLst>
                <a:outerShdw blurRad="50800" dist="2019300" dir="5400000" sx="187000" sy="187000" algn="ctr" rotWithShape="0">
                  <a:srgbClr val="000000">
                    <a:alpha val="0"/>
                  </a:srgbClr>
                </a:outerShdw>
              </a:effectLst>
            </c:spPr>
            <c:txPr>
              <a:bodyPr/>
              <a:lstStyle/>
              <a:p>
                <a:pPr>
                  <a:defRPr sz="1600" b="1">
                    <a:solidFill>
                      <a:schemeClr val="tx2">
                        <a:lumMod val="50000"/>
                      </a:schemeClr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</a:defRPr>
                </a:pPr>
                <a:endParaRPr lang="sr-Latn-CS"/>
              </a:p>
            </c:txPr>
            <c:showVal val="1"/>
          </c:dLbls>
          <c:cat>
            <c:strRef>
              <c:f>'Bosanska Kr'!$A$3:$A$12</c:f>
              <c:strCache>
                <c:ptCount val="10"/>
                <c:pt idx="0">
                  <c:v>Lokalna uprava</c:v>
                </c:pt>
                <c:pt idx="1">
                  <c:v>Poslovna klima</c:v>
                </c:pt>
                <c:pt idx="2">
                  <c:v>Poljoprivreda</c:v>
                </c:pt>
                <c:pt idx="3">
                  <c:v>Infrastruktura</c:v>
                </c:pt>
                <c:pt idx="4">
                  <c:v>Zdravstvo</c:v>
                </c:pt>
                <c:pt idx="5">
                  <c:v>Obrazovanje</c:v>
                </c:pt>
                <c:pt idx="6">
                  <c:v>Turizam i ekologija</c:v>
                </c:pt>
                <c:pt idx="7">
                  <c:v>Kultura i sport</c:v>
                </c:pt>
                <c:pt idx="8">
                  <c:v>Socijalna politika</c:v>
                </c:pt>
                <c:pt idx="9">
                  <c:v>Mladi</c:v>
                </c:pt>
              </c:strCache>
            </c:strRef>
          </c:cat>
          <c:val>
            <c:numRef>
              <c:f>'Bosanska Kr'!$J$3:$J$12</c:f>
              <c:numCache>
                <c:formatCode>General</c:formatCode>
                <c:ptCount val="10"/>
                <c:pt idx="0">
                  <c:v>9</c:v>
                </c:pt>
                <c:pt idx="1">
                  <c:v>12</c:v>
                </c:pt>
                <c:pt idx="2">
                  <c:v>0</c:v>
                </c:pt>
                <c:pt idx="3">
                  <c:v>8</c:v>
                </c:pt>
                <c:pt idx="4">
                  <c:v>0</c:v>
                </c:pt>
                <c:pt idx="5">
                  <c:v>4</c:v>
                </c:pt>
                <c:pt idx="6">
                  <c:v>14</c:v>
                </c:pt>
                <c:pt idx="7">
                  <c:v>17</c:v>
                </c:pt>
                <c:pt idx="8">
                  <c:v>10</c:v>
                </c:pt>
                <c:pt idx="9">
                  <c:v>0</c:v>
                </c:pt>
              </c:numCache>
            </c:numRef>
          </c:val>
        </c:ser>
        <c:shape val="box"/>
        <c:axId val="150288640"/>
        <c:axId val="156214784"/>
        <c:axId val="0"/>
      </c:bar3DChart>
      <c:catAx>
        <c:axId val="150288640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 b="1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defRPr>
            </a:pPr>
            <a:endParaRPr lang="sr-Latn-CS"/>
          </a:p>
        </c:txPr>
        <c:crossAx val="156214784"/>
        <c:crosses val="autoZero"/>
        <c:auto val="1"/>
        <c:lblAlgn val="ctr"/>
        <c:lblOffset val="100"/>
      </c:catAx>
      <c:valAx>
        <c:axId val="156214784"/>
        <c:scaling>
          <c:orientation val="minMax"/>
        </c:scaling>
        <c:axPos val="b"/>
        <c:majorGridlines/>
        <c:numFmt formatCode="General" sourceLinked="1"/>
        <c:tickLblPos val="nextTo"/>
        <c:crossAx val="150288640"/>
        <c:crosses val="autoZero"/>
        <c:crossBetween val="between"/>
      </c:valAx>
    </c:plotArea>
    <c:plotVisOnly val="1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s-Latn-BA"/>
  <c:chart>
    <c:title>
      <c:tx>
        <c:rich>
          <a:bodyPr/>
          <a:lstStyle/>
          <a:p>
            <a:pPr>
              <a:defRPr/>
            </a:pPr>
            <a:r>
              <a:rPr lang="bs-Latn-BA"/>
              <a:t>Bosanska Krupa</a:t>
            </a:r>
          </a:p>
        </c:rich>
      </c:tx>
      <c:layout/>
    </c:title>
    <c:view3D>
      <c:rotX val="7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600" b="1">
                    <a:solidFill>
                      <a:schemeClr val="tx2">
                        <a:lumMod val="50000"/>
                      </a:schemeClr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</a:defRPr>
                </a:pPr>
                <a:endParaRPr lang="sr-Latn-CS"/>
              </a:p>
            </c:txPr>
            <c:showPercent val="1"/>
            <c:separator>
</c:separator>
            <c:showLeaderLines val="1"/>
          </c:dLbls>
          <c:cat>
            <c:strRef>
              <c:f>'Bosanska Kr'!$M$1:$O$1</c:f>
              <c:strCache>
                <c:ptCount val="3"/>
                <c:pt idx="0">
                  <c:v>Ispunjeno</c:v>
                </c:pt>
                <c:pt idx="1">
                  <c:v>Djelomično ispunjeno</c:v>
                </c:pt>
                <c:pt idx="2">
                  <c:v>Nije ispunjeno</c:v>
                </c:pt>
              </c:strCache>
            </c:strRef>
          </c:cat>
          <c:val>
            <c:numRef>
              <c:f>'Bosanska Kr'!$M$13:$O$13</c:f>
              <c:numCache>
                <c:formatCode>General</c:formatCode>
                <c:ptCount val="3"/>
                <c:pt idx="0">
                  <c:v>21</c:v>
                </c:pt>
                <c:pt idx="1">
                  <c:v>16</c:v>
                </c:pt>
                <c:pt idx="2">
                  <c:v>37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s-Latn-BA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dLbls>
            <c:spPr>
              <a:effectLst>
                <a:outerShdw blurRad="50800" dist="2019300" dir="5400000" sx="187000" sy="187000" algn="ctr" rotWithShape="0">
                  <a:srgbClr val="000000">
                    <a:alpha val="0"/>
                  </a:srgbClr>
                </a:outerShdw>
              </a:effectLst>
            </c:spPr>
            <c:txPr>
              <a:bodyPr/>
              <a:lstStyle/>
              <a:p>
                <a:pPr>
                  <a:defRPr sz="1600" b="1">
                    <a:solidFill>
                      <a:schemeClr val="tx2">
                        <a:lumMod val="50000"/>
                      </a:schemeClr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</a:defRPr>
                </a:pPr>
                <a:endParaRPr lang="sr-Latn-CS"/>
              </a:p>
            </c:txPr>
            <c:showVal val="1"/>
          </c:dLbls>
          <c:cat>
            <c:strRef>
              <c:f>Cazin!$A$3:$A$12</c:f>
              <c:strCache>
                <c:ptCount val="10"/>
                <c:pt idx="0">
                  <c:v>Lokalna uprava</c:v>
                </c:pt>
                <c:pt idx="1">
                  <c:v>Poslovna klima</c:v>
                </c:pt>
                <c:pt idx="2">
                  <c:v>Poljoprivreda</c:v>
                </c:pt>
                <c:pt idx="3">
                  <c:v>Infrastruktura</c:v>
                </c:pt>
                <c:pt idx="4">
                  <c:v>Zdravstvo</c:v>
                </c:pt>
                <c:pt idx="5">
                  <c:v>Obrazovanje</c:v>
                </c:pt>
                <c:pt idx="6">
                  <c:v>Turizam i ekologija</c:v>
                </c:pt>
                <c:pt idx="7">
                  <c:v>Kultura i sport</c:v>
                </c:pt>
                <c:pt idx="8">
                  <c:v>Socijalna politika</c:v>
                </c:pt>
                <c:pt idx="9">
                  <c:v>Mladi</c:v>
                </c:pt>
              </c:strCache>
            </c:strRef>
          </c:cat>
          <c:val>
            <c:numRef>
              <c:f>Cazin!$J$3:$J$12</c:f>
              <c:numCache>
                <c:formatCode>General</c:formatCode>
                <c:ptCount val="10"/>
                <c:pt idx="0">
                  <c:v>9</c:v>
                </c:pt>
                <c:pt idx="1">
                  <c:v>16</c:v>
                </c:pt>
                <c:pt idx="2">
                  <c:v>9</c:v>
                </c:pt>
                <c:pt idx="3">
                  <c:v>14</c:v>
                </c:pt>
                <c:pt idx="4">
                  <c:v>3</c:v>
                </c:pt>
                <c:pt idx="5">
                  <c:v>4</c:v>
                </c:pt>
                <c:pt idx="6">
                  <c:v>26</c:v>
                </c:pt>
                <c:pt idx="7">
                  <c:v>10</c:v>
                </c:pt>
                <c:pt idx="8">
                  <c:v>8</c:v>
                </c:pt>
                <c:pt idx="9">
                  <c:v>5</c:v>
                </c:pt>
              </c:numCache>
            </c:numRef>
          </c:val>
        </c:ser>
        <c:shape val="box"/>
        <c:axId val="156280704"/>
        <c:axId val="157264896"/>
        <c:axId val="0"/>
      </c:bar3DChart>
      <c:catAx>
        <c:axId val="156280704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 b="1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defRPr>
            </a:pPr>
            <a:endParaRPr lang="sr-Latn-CS"/>
          </a:p>
        </c:txPr>
        <c:crossAx val="157264896"/>
        <c:crosses val="autoZero"/>
        <c:auto val="1"/>
        <c:lblAlgn val="ctr"/>
        <c:lblOffset val="100"/>
      </c:catAx>
      <c:valAx>
        <c:axId val="157264896"/>
        <c:scaling>
          <c:orientation val="minMax"/>
        </c:scaling>
        <c:axPos val="b"/>
        <c:majorGridlines/>
        <c:numFmt formatCode="General" sourceLinked="1"/>
        <c:tickLblPos val="nextTo"/>
        <c:crossAx val="156280704"/>
        <c:crosses val="autoZero"/>
        <c:crossBetween val="between"/>
      </c:valAx>
    </c:plotArea>
    <c:plotVisOnly val="1"/>
  </c:chart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s-Latn-BA"/>
  <c:chart>
    <c:title>
      <c:tx>
        <c:rich>
          <a:bodyPr/>
          <a:lstStyle/>
          <a:p>
            <a:pPr>
              <a:defRPr/>
            </a:pPr>
            <a:r>
              <a:rPr lang="bs-Latn-BA"/>
              <a:t>Cazin</a:t>
            </a:r>
          </a:p>
        </c:rich>
      </c:tx>
      <c:layout/>
    </c:title>
    <c:view3D>
      <c:rotX val="7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600" b="1">
                    <a:solidFill>
                      <a:schemeClr val="tx2">
                        <a:lumMod val="50000"/>
                      </a:schemeClr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</a:defRPr>
                </a:pPr>
                <a:endParaRPr lang="sr-Latn-CS"/>
              </a:p>
            </c:txPr>
            <c:showPercent val="1"/>
            <c:separator>
</c:separator>
            <c:showLeaderLines val="1"/>
          </c:dLbls>
          <c:cat>
            <c:strRef>
              <c:f>Cazin!$M$1:$O$1</c:f>
              <c:strCache>
                <c:ptCount val="3"/>
                <c:pt idx="0">
                  <c:v>Ispunjeno</c:v>
                </c:pt>
                <c:pt idx="1">
                  <c:v>Djelomično ispunjeno</c:v>
                </c:pt>
                <c:pt idx="2">
                  <c:v>Nije ispunjeno</c:v>
                </c:pt>
              </c:strCache>
            </c:strRef>
          </c:cat>
          <c:val>
            <c:numRef>
              <c:f>Cazin!$M$13:$O$13</c:f>
              <c:numCache>
                <c:formatCode>General</c:formatCode>
                <c:ptCount val="3"/>
                <c:pt idx="0">
                  <c:v>22</c:v>
                </c:pt>
                <c:pt idx="1">
                  <c:v>28</c:v>
                </c:pt>
                <c:pt idx="2">
                  <c:v>54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s-Latn-BA"/>
  <c:style val="18"/>
  <c:chart>
    <c:view3D>
      <c:rotX val="0"/>
      <c:rotY val="4"/>
      <c:perspective val="50"/>
    </c:view3D>
    <c:plotArea>
      <c:layout/>
      <c:bar3DChart>
        <c:barDir val="bar"/>
        <c:grouping val="clustered"/>
        <c:ser>
          <c:idx val="0"/>
          <c:order val="0"/>
          <c:tx>
            <c:strRef>
              <c:f>Charts!$M$20</c:f>
              <c:strCache>
                <c:ptCount val="1"/>
                <c:pt idx="0">
                  <c:v>Lokalni izbori 2012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>
                    <a:solidFill>
                      <a:schemeClr val="tx2">
                        <a:lumMod val="50000"/>
                      </a:schemeClr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</a:defRPr>
                </a:pPr>
                <a:endParaRPr lang="sr-Latn-CS"/>
              </a:p>
            </c:txPr>
            <c:showVal val="1"/>
          </c:dLbls>
          <c:cat>
            <c:strRef>
              <c:f>Charts!$L$21:$L$23</c:f>
              <c:strCache>
                <c:ptCount val="3"/>
                <c:pt idx="0">
                  <c:v>Ispunjeno</c:v>
                </c:pt>
                <c:pt idx="1">
                  <c:v>Djelimično ispunjeno</c:v>
                </c:pt>
                <c:pt idx="2">
                  <c:v>Neispunjeno</c:v>
                </c:pt>
              </c:strCache>
            </c:strRef>
          </c:cat>
          <c:val>
            <c:numRef>
              <c:f>Charts!$M$21:$M$23</c:f>
              <c:numCache>
                <c:formatCode>General</c:formatCode>
                <c:ptCount val="3"/>
                <c:pt idx="0">
                  <c:v>471</c:v>
                </c:pt>
                <c:pt idx="1">
                  <c:v>201</c:v>
                </c:pt>
                <c:pt idx="2">
                  <c:v>366</c:v>
                </c:pt>
              </c:numCache>
            </c:numRef>
          </c:val>
        </c:ser>
        <c:ser>
          <c:idx val="1"/>
          <c:order val="1"/>
          <c:tx>
            <c:strRef>
              <c:f>Charts!$N$20</c:f>
              <c:strCache>
                <c:ptCount val="1"/>
                <c:pt idx="0">
                  <c:v>Opšti izbori 2010</c:v>
                </c:pt>
              </c:strCache>
            </c:strRef>
          </c:tx>
          <c:dLbls>
            <c:spPr>
              <a:effectLst>
                <a:outerShdw dist="2540000" sx="132000" sy="132000" algn="tl" rotWithShape="0">
                  <a:prstClr val="black"/>
                </a:outerShdw>
              </a:effectLst>
            </c:spPr>
            <c:txPr>
              <a:bodyPr/>
              <a:lstStyle/>
              <a:p>
                <a:pPr>
                  <a:defRPr sz="1600" b="1">
                    <a:solidFill>
                      <a:schemeClr val="tx2">
                        <a:lumMod val="50000"/>
                      </a:schemeClr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</a:defRPr>
                </a:pPr>
                <a:endParaRPr lang="sr-Latn-CS"/>
              </a:p>
            </c:txPr>
            <c:showVal val="1"/>
          </c:dLbls>
          <c:cat>
            <c:strRef>
              <c:f>Charts!$L$21:$L$23</c:f>
              <c:strCache>
                <c:ptCount val="3"/>
                <c:pt idx="0">
                  <c:v>Ispunjeno</c:v>
                </c:pt>
                <c:pt idx="1">
                  <c:v>Djelimično ispunjeno</c:v>
                </c:pt>
                <c:pt idx="2">
                  <c:v>Neispunjeno</c:v>
                </c:pt>
              </c:strCache>
            </c:strRef>
          </c:cat>
          <c:val>
            <c:numRef>
              <c:f>Charts!$N$21:$N$23</c:f>
              <c:numCache>
                <c:formatCode>General</c:formatCode>
                <c:ptCount val="3"/>
                <c:pt idx="0">
                  <c:v>18</c:v>
                </c:pt>
                <c:pt idx="1">
                  <c:v>98</c:v>
                </c:pt>
                <c:pt idx="2">
                  <c:v>251</c:v>
                </c:pt>
              </c:numCache>
            </c:numRef>
          </c:val>
        </c:ser>
        <c:gapWidth val="348"/>
        <c:shape val="box"/>
        <c:axId val="109291392"/>
        <c:axId val="109292928"/>
        <c:axId val="0"/>
      </c:bar3DChart>
      <c:catAx>
        <c:axId val="109291392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 b="1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defRPr>
            </a:pPr>
            <a:endParaRPr lang="sr-Latn-CS"/>
          </a:p>
        </c:txPr>
        <c:crossAx val="109292928"/>
        <c:crosses val="autoZero"/>
        <c:auto val="1"/>
        <c:lblAlgn val="ctr"/>
        <c:lblOffset val="100"/>
      </c:catAx>
      <c:valAx>
        <c:axId val="109292928"/>
        <c:scaling>
          <c:orientation val="minMax"/>
        </c:scaling>
        <c:axPos val="b"/>
        <c:majorGridlines/>
        <c:numFmt formatCode="General" sourceLinked="1"/>
        <c:tickLblPos val="nextTo"/>
        <c:crossAx val="10929139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>
              <a:solidFill>
                <a:schemeClr val="tx2">
                  <a:lumMod val="50000"/>
                </a:schemeClr>
              </a:solidFill>
              <a:latin typeface="Arial Narrow" pitchFamily="34" charset="0"/>
            </a:defRPr>
          </a:pPr>
          <a:endParaRPr lang="sr-Latn-CS"/>
        </a:p>
      </c:txPr>
    </c:legend>
    <c:plotVisOnly val="1"/>
  </c:chart>
  <c:spPr>
    <a:scene3d>
      <a:camera prst="orthographicFront"/>
      <a:lightRig rig="threePt" dir="t"/>
    </a:scene3d>
    <a:sp3d/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s-Latn-BA"/>
  <c:style val="18"/>
  <c:chart>
    <c:view3D>
      <c:rotX val="0"/>
      <c:rotY val="4"/>
      <c:perspective val="50"/>
    </c:view3D>
    <c:plotArea>
      <c:layout/>
      <c:bar3DChart>
        <c:barDir val="bar"/>
        <c:grouping val="clustered"/>
        <c:ser>
          <c:idx val="0"/>
          <c:order val="0"/>
          <c:tx>
            <c:strRef>
              <c:f>Charts!$M$20</c:f>
              <c:strCache>
                <c:ptCount val="1"/>
                <c:pt idx="0">
                  <c:v>Lokalni izbori 2012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>
                    <a:solidFill>
                      <a:schemeClr val="tx2">
                        <a:lumMod val="50000"/>
                      </a:schemeClr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</a:defRPr>
                </a:pPr>
                <a:endParaRPr lang="sr-Latn-CS"/>
              </a:p>
            </c:txPr>
            <c:showVal val="1"/>
          </c:dLbls>
          <c:cat>
            <c:strRef>
              <c:f>Charts!$L$24:$L$26</c:f>
              <c:strCache>
                <c:ptCount val="3"/>
                <c:pt idx="0">
                  <c:v>Ispunjeno</c:v>
                </c:pt>
                <c:pt idx="1">
                  <c:v>Djelimično ispunjeno</c:v>
                </c:pt>
                <c:pt idx="2">
                  <c:v>Neispunjeno</c:v>
                </c:pt>
              </c:strCache>
            </c:strRef>
          </c:cat>
          <c:val>
            <c:numRef>
              <c:f>Charts!$M$24:$M$26</c:f>
              <c:numCache>
                <c:formatCode>0.00%</c:formatCode>
                <c:ptCount val="3"/>
                <c:pt idx="0">
                  <c:v>0.46</c:v>
                </c:pt>
                <c:pt idx="1">
                  <c:v>0.19</c:v>
                </c:pt>
                <c:pt idx="2">
                  <c:v>0.35</c:v>
                </c:pt>
              </c:numCache>
            </c:numRef>
          </c:val>
        </c:ser>
        <c:ser>
          <c:idx val="1"/>
          <c:order val="1"/>
          <c:tx>
            <c:strRef>
              <c:f>Charts!$N$20</c:f>
              <c:strCache>
                <c:ptCount val="1"/>
                <c:pt idx="0">
                  <c:v>Opšti izbori 2010</c:v>
                </c:pt>
              </c:strCache>
            </c:strRef>
          </c:tx>
          <c:dLbls>
            <c:spPr>
              <a:effectLst>
                <a:outerShdw dist="2540000" sx="132000" sy="132000" algn="tl" rotWithShape="0">
                  <a:prstClr val="black"/>
                </a:outerShdw>
              </a:effectLst>
            </c:spPr>
            <c:txPr>
              <a:bodyPr/>
              <a:lstStyle/>
              <a:p>
                <a:pPr>
                  <a:defRPr sz="1600" b="1">
                    <a:solidFill>
                      <a:schemeClr val="tx2">
                        <a:lumMod val="50000"/>
                      </a:schemeClr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</a:defRPr>
                </a:pPr>
                <a:endParaRPr lang="sr-Latn-CS"/>
              </a:p>
            </c:txPr>
            <c:showVal val="1"/>
          </c:dLbls>
          <c:cat>
            <c:strRef>
              <c:f>Charts!$L$24:$L$26</c:f>
              <c:strCache>
                <c:ptCount val="3"/>
                <c:pt idx="0">
                  <c:v>Ispunjeno</c:v>
                </c:pt>
                <c:pt idx="1">
                  <c:v>Djelimično ispunjeno</c:v>
                </c:pt>
                <c:pt idx="2">
                  <c:v>Neispunjeno</c:v>
                </c:pt>
              </c:strCache>
            </c:strRef>
          </c:cat>
          <c:val>
            <c:numRef>
              <c:f>Charts!$N$24:$N$26</c:f>
              <c:numCache>
                <c:formatCode>0.00%</c:formatCode>
                <c:ptCount val="3"/>
                <c:pt idx="0">
                  <c:v>0.05</c:v>
                </c:pt>
                <c:pt idx="1">
                  <c:v>0.28000000000000003</c:v>
                </c:pt>
                <c:pt idx="2">
                  <c:v>0.67</c:v>
                </c:pt>
              </c:numCache>
            </c:numRef>
          </c:val>
        </c:ser>
        <c:gapWidth val="347"/>
        <c:shape val="box"/>
        <c:axId val="92625536"/>
        <c:axId val="109397120"/>
        <c:axId val="0"/>
      </c:bar3DChart>
      <c:catAx>
        <c:axId val="9262553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 b="1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defRPr>
            </a:pPr>
            <a:endParaRPr lang="sr-Latn-CS"/>
          </a:p>
        </c:txPr>
        <c:crossAx val="109397120"/>
        <c:crosses val="autoZero"/>
        <c:auto val="1"/>
        <c:lblAlgn val="ctr"/>
        <c:lblOffset val="100"/>
      </c:catAx>
      <c:valAx>
        <c:axId val="109397120"/>
        <c:scaling>
          <c:orientation val="minMax"/>
        </c:scaling>
        <c:axPos val="b"/>
        <c:majorGridlines/>
        <c:numFmt formatCode="0.00%" sourceLinked="1"/>
        <c:tickLblPos val="nextTo"/>
        <c:txPr>
          <a:bodyPr/>
          <a:lstStyle/>
          <a:p>
            <a:pPr>
              <a:defRPr b="1">
                <a:solidFill>
                  <a:schemeClr val="tx2">
                    <a:lumMod val="50000"/>
                  </a:schemeClr>
                </a:solidFill>
              </a:defRPr>
            </a:pPr>
            <a:endParaRPr lang="sr-Latn-CS"/>
          </a:p>
        </c:txPr>
        <c:crossAx val="9262553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>
              <a:solidFill>
                <a:schemeClr val="tx2">
                  <a:lumMod val="50000"/>
                </a:schemeClr>
              </a:solidFill>
            </a:defRPr>
          </a:pPr>
          <a:endParaRPr lang="sr-Latn-CS"/>
        </a:p>
      </c:txPr>
    </c:legend>
    <c:plotVisOnly val="1"/>
  </c:chart>
  <c:spPr>
    <a:solidFill>
      <a:schemeClr val="bg1"/>
    </a:solidFill>
    <a:scene3d>
      <a:camera prst="orthographicFront"/>
      <a:lightRig rig="threePt" dir="t"/>
    </a:scene3d>
    <a:sp3d/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s-Latn-BA"/>
  <c:chart>
    <c:autoTitleDeleted val="1"/>
    <c:view3D>
      <c:rotX val="0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Ukupno!$A$145</c:f>
              <c:strCache>
                <c:ptCount val="1"/>
                <c:pt idx="0">
                  <c:v>TOTAL %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>
                    <a:solidFill>
                      <a:schemeClr val="tx2">
                        <a:lumMod val="50000"/>
                      </a:schemeClr>
                    </a:solidFill>
                    <a:latin typeface="Arial Narrow" pitchFamily="34" charset="0"/>
                  </a:defRPr>
                </a:pPr>
                <a:endParaRPr lang="sr-Latn-CS"/>
              </a:p>
            </c:txPr>
            <c:showVal val="1"/>
            <c:separator>
</c:separator>
          </c:dLbls>
          <c:cat>
            <c:strRef>
              <c:f>Ukupno!$B$1:$I$1</c:f>
              <c:strCache>
                <c:ptCount val="8"/>
                <c:pt idx="0">
                  <c:v>Ispunjeno</c:v>
                </c:pt>
                <c:pt idx="1">
                  <c:v>Ispunjeno većim dijelom</c:v>
                </c:pt>
                <c:pt idx="2">
                  <c:v>Ispunjeno sa zakašnjenjem</c:v>
                </c:pt>
                <c:pt idx="3">
                  <c:v>Djelomično ispunjeno</c:v>
                </c:pt>
                <c:pt idx="4">
                  <c:v>Ispunjeno manjim dijelom</c:v>
                </c:pt>
                <c:pt idx="5">
                  <c:v>Započeto</c:v>
                </c:pt>
                <c:pt idx="6">
                  <c:v>Neispunjeno</c:v>
                </c:pt>
                <c:pt idx="7">
                  <c:v>Neutemeljeno</c:v>
                </c:pt>
              </c:strCache>
            </c:strRef>
          </c:cat>
          <c:val>
            <c:numRef>
              <c:f>Ukupno!$B$145:$I$145</c:f>
              <c:numCache>
                <c:formatCode>0.00%</c:formatCode>
                <c:ptCount val="8"/>
                <c:pt idx="0">
                  <c:v>0.28227360308285165</c:v>
                </c:pt>
                <c:pt idx="1">
                  <c:v>0.16088631984585741</c:v>
                </c:pt>
                <c:pt idx="2">
                  <c:v>1.0597302504816955E-2</c:v>
                </c:pt>
                <c:pt idx="3">
                  <c:v>0.13776493256262043</c:v>
                </c:pt>
                <c:pt idx="4">
                  <c:v>5.5876685934489405E-2</c:v>
                </c:pt>
                <c:pt idx="5">
                  <c:v>7.7071290944123308E-2</c:v>
                </c:pt>
                <c:pt idx="6">
                  <c:v>0.25240847784200388</c:v>
                </c:pt>
                <c:pt idx="7">
                  <c:v>2.3121387283236993E-2</c:v>
                </c:pt>
              </c:numCache>
            </c:numRef>
          </c:val>
        </c:ser>
        <c:gapWidth val="100"/>
        <c:shape val="box"/>
        <c:axId val="105257984"/>
        <c:axId val="109159168"/>
        <c:axId val="0"/>
      </c:bar3DChart>
      <c:catAx>
        <c:axId val="10525798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defRPr>
            </a:pPr>
            <a:endParaRPr lang="sr-Latn-CS"/>
          </a:p>
        </c:txPr>
        <c:crossAx val="109159168"/>
        <c:crosses val="autoZero"/>
        <c:auto val="1"/>
        <c:lblAlgn val="ctr"/>
        <c:lblOffset val="100"/>
      </c:catAx>
      <c:valAx>
        <c:axId val="109159168"/>
        <c:scaling>
          <c:orientation val="minMax"/>
        </c:scaling>
        <c:axPos val="l"/>
        <c:majorGridlines/>
        <c:numFmt formatCode="0.00%" sourceLinked="1"/>
        <c:tickLblPos val="nextTo"/>
        <c:txPr>
          <a:bodyPr/>
          <a:lstStyle/>
          <a:p>
            <a:pPr>
              <a:defRPr sz="1200" b="1">
                <a:solidFill>
                  <a:schemeClr val="tx2">
                    <a:lumMod val="50000"/>
                  </a:schemeClr>
                </a:solidFill>
              </a:defRPr>
            </a:pPr>
            <a:endParaRPr lang="sr-Latn-CS"/>
          </a:p>
        </c:txPr>
        <c:crossAx val="105257984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s-Latn-BA"/>
  <c:chart>
    <c:view3D>
      <c:rAngAx val="1"/>
    </c:view3D>
    <c:plotArea>
      <c:layout>
        <c:manualLayout>
          <c:layoutTarget val="inner"/>
          <c:xMode val="edge"/>
          <c:yMode val="edge"/>
          <c:x val="0.16640536109014706"/>
          <c:y val="2.6945308545964029E-2"/>
          <c:w val="0.63643431381187532"/>
          <c:h val="0.91168882469849033"/>
        </c:manualLayout>
      </c:layout>
      <c:bar3DChart>
        <c:barDir val="bar"/>
        <c:grouping val="percentStacked"/>
        <c:ser>
          <c:idx val="0"/>
          <c:order val="0"/>
          <c:tx>
            <c:strRef>
              <c:f>Ukupno!$M$1</c:f>
              <c:strCache>
                <c:ptCount val="1"/>
                <c:pt idx="0">
                  <c:v>Ispunjeno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sr-Latn-CS"/>
              </a:p>
            </c:txPr>
            <c:showVal val="1"/>
          </c:dLbls>
          <c:cat>
            <c:strRef>
              <c:f>Ukupno!$L$135:$L$145</c:f>
              <c:strCache>
                <c:ptCount val="11"/>
                <c:pt idx="0">
                  <c:v>Centar Sarajevo</c:v>
                </c:pt>
                <c:pt idx="1">
                  <c:v>Banja Luka</c:v>
                </c:pt>
                <c:pt idx="2">
                  <c:v>Tuzla</c:v>
                </c:pt>
                <c:pt idx="3">
                  <c:v>Vogošća</c:v>
                </c:pt>
                <c:pt idx="4">
                  <c:v>Modriča</c:v>
                </c:pt>
                <c:pt idx="5">
                  <c:v>Maglaj</c:v>
                </c:pt>
                <c:pt idx="6">
                  <c:v>Gračanica</c:v>
                </c:pt>
                <c:pt idx="7">
                  <c:v>Ljubinje</c:v>
                </c:pt>
                <c:pt idx="8">
                  <c:v>Bosanska Krupa</c:v>
                </c:pt>
                <c:pt idx="9">
                  <c:v>Cazin</c:v>
                </c:pt>
                <c:pt idx="10">
                  <c:v>TOTAL %</c:v>
                </c:pt>
              </c:strCache>
            </c:strRef>
          </c:cat>
          <c:val>
            <c:numRef>
              <c:f>Ukupno!$M$135:$M$145</c:f>
              <c:numCache>
                <c:formatCode>0.00%</c:formatCode>
                <c:ptCount val="11"/>
                <c:pt idx="0">
                  <c:v>0.72435897435897434</c:v>
                </c:pt>
                <c:pt idx="1">
                  <c:v>0.18181818181818182</c:v>
                </c:pt>
                <c:pt idx="2">
                  <c:v>0.38095238095238093</c:v>
                </c:pt>
                <c:pt idx="3">
                  <c:v>0.47706422018348627</c:v>
                </c:pt>
                <c:pt idx="4">
                  <c:v>0.41353383458646614</c:v>
                </c:pt>
                <c:pt idx="5">
                  <c:v>0.21333333333333335</c:v>
                </c:pt>
                <c:pt idx="6">
                  <c:v>0.23076923076923078</c:v>
                </c:pt>
                <c:pt idx="7">
                  <c:v>0.1111111111111111</c:v>
                </c:pt>
                <c:pt idx="8">
                  <c:v>0.28378378378378377</c:v>
                </c:pt>
                <c:pt idx="9">
                  <c:v>0.21153846153846154</c:v>
                </c:pt>
                <c:pt idx="10">
                  <c:v>0.45375722543352603</c:v>
                </c:pt>
              </c:numCache>
            </c:numRef>
          </c:val>
        </c:ser>
        <c:ser>
          <c:idx val="1"/>
          <c:order val="1"/>
          <c:tx>
            <c:strRef>
              <c:f>Ukupno!$N$1</c:f>
              <c:strCache>
                <c:ptCount val="1"/>
                <c:pt idx="0">
                  <c:v>Djelomično ispunjeno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sr-Latn-CS"/>
              </a:p>
            </c:txPr>
            <c:showVal val="1"/>
          </c:dLbls>
          <c:cat>
            <c:strRef>
              <c:f>Ukupno!$L$135:$L$145</c:f>
              <c:strCache>
                <c:ptCount val="11"/>
                <c:pt idx="0">
                  <c:v>Centar Sarajevo</c:v>
                </c:pt>
                <c:pt idx="1">
                  <c:v>Banja Luka</c:v>
                </c:pt>
                <c:pt idx="2">
                  <c:v>Tuzla</c:v>
                </c:pt>
                <c:pt idx="3">
                  <c:v>Vogošća</c:v>
                </c:pt>
                <c:pt idx="4">
                  <c:v>Modriča</c:v>
                </c:pt>
                <c:pt idx="5">
                  <c:v>Maglaj</c:v>
                </c:pt>
                <c:pt idx="6">
                  <c:v>Gračanica</c:v>
                </c:pt>
                <c:pt idx="7">
                  <c:v>Ljubinje</c:v>
                </c:pt>
                <c:pt idx="8">
                  <c:v>Bosanska Krupa</c:v>
                </c:pt>
                <c:pt idx="9">
                  <c:v>Cazin</c:v>
                </c:pt>
                <c:pt idx="10">
                  <c:v>TOTAL %</c:v>
                </c:pt>
              </c:strCache>
            </c:strRef>
          </c:cat>
          <c:val>
            <c:numRef>
              <c:f>Ukupno!$N$135:$N$145</c:f>
              <c:numCache>
                <c:formatCode>0.00%</c:formatCode>
                <c:ptCount val="11"/>
                <c:pt idx="0">
                  <c:v>0.11538461538461539</c:v>
                </c:pt>
                <c:pt idx="1">
                  <c:v>0.27272727272727271</c:v>
                </c:pt>
                <c:pt idx="2">
                  <c:v>0.23809523809523808</c:v>
                </c:pt>
                <c:pt idx="3">
                  <c:v>0.14678899082568808</c:v>
                </c:pt>
                <c:pt idx="4">
                  <c:v>0.17293233082706766</c:v>
                </c:pt>
                <c:pt idx="5">
                  <c:v>0.42666666666666669</c:v>
                </c:pt>
                <c:pt idx="6">
                  <c:v>0.36538461538461536</c:v>
                </c:pt>
                <c:pt idx="7">
                  <c:v>0.14814814814814814</c:v>
                </c:pt>
                <c:pt idx="8">
                  <c:v>0.21621621621621623</c:v>
                </c:pt>
                <c:pt idx="9">
                  <c:v>0.26923076923076922</c:v>
                </c:pt>
                <c:pt idx="10">
                  <c:v>0.19364161849710981</c:v>
                </c:pt>
              </c:numCache>
            </c:numRef>
          </c:val>
        </c:ser>
        <c:ser>
          <c:idx val="2"/>
          <c:order val="2"/>
          <c:tx>
            <c:strRef>
              <c:f>Ukupno!$O$1</c:f>
              <c:strCache>
                <c:ptCount val="1"/>
                <c:pt idx="0">
                  <c:v>Nije ispunjeno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sr-Latn-CS"/>
              </a:p>
            </c:txPr>
            <c:showVal val="1"/>
          </c:dLbls>
          <c:cat>
            <c:strRef>
              <c:f>Ukupno!$L$135:$L$145</c:f>
              <c:strCache>
                <c:ptCount val="11"/>
                <c:pt idx="0">
                  <c:v>Centar Sarajevo</c:v>
                </c:pt>
                <c:pt idx="1">
                  <c:v>Banja Luka</c:v>
                </c:pt>
                <c:pt idx="2">
                  <c:v>Tuzla</c:v>
                </c:pt>
                <c:pt idx="3">
                  <c:v>Vogošća</c:v>
                </c:pt>
                <c:pt idx="4">
                  <c:v>Modriča</c:v>
                </c:pt>
                <c:pt idx="5">
                  <c:v>Maglaj</c:v>
                </c:pt>
                <c:pt idx="6">
                  <c:v>Gračanica</c:v>
                </c:pt>
                <c:pt idx="7">
                  <c:v>Ljubinje</c:v>
                </c:pt>
                <c:pt idx="8">
                  <c:v>Bosanska Krupa</c:v>
                </c:pt>
                <c:pt idx="9">
                  <c:v>Cazin</c:v>
                </c:pt>
                <c:pt idx="10">
                  <c:v>TOTAL %</c:v>
                </c:pt>
              </c:strCache>
            </c:strRef>
          </c:cat>
          <c:val>
            <c:numRef>
              <c:f>Ukupno!$O$135:$O$145</c:f>
              <c:numCache>
                <c:formatCode>0.00%</c:formatCode>
                <c:ptCount val="11"/>
                <c:pt idx="0">
                  <c:v>0.16025641025641027</c:v>
                </c:pt>
                <c:pt idx="1">
                  <c:v>0.54545454545454541</c:v>
                </c:pt>
                <c:pt idx="2">
                  <c:v>0.38095238095238093</c:v>
                </c:pt>
                <c:pt idx="3">
                  <c:v>0.37614678899082571</c:v>
                </c:pt>
                <c:pt idx="4">
                  <c:v>0.41353383458646614</c:v>
                </c:pt>
                <c:pt idx="5">
                  <c:v>0.36</c:v>
                </c:pt>
                <c:pt idx="6">
                  <c:v>0.40384615384615385</c:v>
                </c:pt>
                <c:pt idx="7">
                  <c:v>0.7407407407407407</c:v>
                </c:pt>
                <c:pt idx="8">
                  <c:v>0.5</c:v>
                </c:pt>
                <c:pt idx="9">
                  <c:v>0.51923076923076927</c:v>
                </c:pt>
                <c:pt idx="10">
                  <c:v>0.35260115606936415</c:v>
                </c:pt>
              </c:numCache>
            </c:numRef>
          </c:val>
        </c:ser>
        <c:shape val="box"/>
        <c:axId val="110028672"/>
        <c:axId val="110030208"/>
        <c:axId val="0"/>
      </c:bar3DChart>
      <c:catAx>
        <c:axId val="110028672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 b="1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defRPr>
            </a:pPr>
            <a:endParaRPr lang="sr-Latn-CS"/>
          </a:p>
        </c:txPr>
        <c:crossAx val="110030208"/>
        <c:crosses val="autoZero"/>
        <c:auto val="1"/>
        <c:lblAlgn val="ctr"/>
        <c:lblOffset val="100"/>
      </c:catAx>
      <c:valAx>
        <c:axId val="110030208"/>
        <c:scaling>
          <c:orientation val="minMax"/>
        </c:scaling>
        <c:axPos val="b"/>
        <c:majorGridlines/>
        <c:numFmt formatCode="0%" sourceLinked="1"/>
        <c:tickLblPos val="nextTo"/>
        <c:crossAx val="11002867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000" b="1">
              <a:solidFill>
                <a:schemeClr val="tx2">
                  <a:lumMod val="50000"/>
                </a:schemeClr>
              </a:solidFill>
              <a:latin typeface="Arial Narrow" pitchFamily="34" charset="0"/>
            </a:defRPr>
          </a:pPr>
          <a:endParaRPr lang="sr-Latn-CS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s-Latn-BA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600" b="1">
                    <a:solidFill>
                      <a:schemeClr val="tx2">
                        <a:lumMod val="50000"/>
                      </a:schemeClr>
                    </a:solidFill>
                    <a:effectLst>
                      <a:outerShdw blurRad="1651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</a:defRPr>
                </a:pPr>
                <a:endParaRPr lang="sr-Latn-CS"/>
              </a:p>
            </c:txPr>
            <c:showVal val="1"/>
          </c:dLbls>
          <c:cat>
            <c:strRef>
              <c:f>Ukupno!$A$148:$A$157</c:f>
              <c:strCache>
                <c:ptCount val="10"/>
                <c:pt idx="0">
                  <c:v>Lokalna uprava</c:v>
                </c:pt>
                <c:pt idx="1">
                  <c:v>Poslovna klima</c:v>
                </c:pt>
                <c:pt idx="2">
                  <c:v>Poljoprivreda</c:v>
                </c:pt>
                <c:pt idx="3">
                  <c:v>Infrastruktura</c:v>
                </c:pt>
                <c:pt idx="4">
                  <c:v>Zdravstvo</c:v>
                </c:pt>
                <c:pt idx="5">
                  <c:v>Obrazovanje</c:v>
                </c:pt>
                <c:pt idx="6">
                  <c:v>Turizam i ekologija</c:v>
                </c:pt>
                <c:pt idx="7">
                  <c:v>Kultura i sport</c:v>
                </c:pt>
                <c:pt idx="8">
                  <c:v>Socijalna politika</c:v>
                </c:pt>
                <c:pt idx="9">
                  <c:v>Mladi</c:v>
                </c:pt>
              </c:strCache>
            </c:strRef>
          </c:cat>
          <c:val>
            <c:numRef>
              <c:f>Ukupno!$L$148:$L$157</c:f>
              <c:numCache>
                <c:formatCode>0</c:formatCode>
                <c:ptCount val="10"/>
                <c:pt idx="0">
                  <c:v>104</c:v>
                </c:pt>
                <c:pt idx="1">
                  <c:v>98</c:v>
                </c:pt>
                <c:pt idx="2">
                  <c:v>46</c:v>
                </c:pt>
                <c:pt idx="3">
                  <c:v>458</c:v>
                </c:pt>
                <c:pt idx="4">
                  <c:v>25</c:v>
                </c:pt>
                <c:pt idx="5">
                  <c:v>39</c:v>
                </c:pt>
                <c:pt idx="6">
                  <c:v>87</c:v>
                </c:pt>
                <c:pt idx="7">
                  <c:v>98</c:v>
                </c:pt>
                <c:pt idx="8">
                  <c:v>65</c:v>
                </c:pt>
                <c:pt idx="9">
                  <c:v>18</c:v>
                </c:pt>
              </c:numCache>
            </c:numRef>
          </c:val>
        </c:ser>
        <c:shape val="box"/>
        <c:axId val="122895360"/>
        <c:axId val="122934016"/>
        <c:axId val="0"/>
      </c:bar3DChart>
      <c:catAx>
        <c:axId val="122895360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 b="1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defRPr>
            </a:pPr>
            <a:endParaRPr lang="sr-Latn-CS"/>
          </a:p>
        </c:txPr>
        <c:crossAx val="122934016"/>
        <c:crosses val="autoZero"/>
        <c:auto val="1"/>
        <c:lblAlgn val="ctr"/>
        <c:lblOffset val="100"/>
      </c:catAx>
      <c:valAx>
        <c:axId val="122934016"/>
        <c:scaling>
          <c:orientation val="minMax"/>
        </c:scaling>
        <c:axPos val="b"/>
        <c:majorGridlines/>
        <c:numFmt formatCode="0" sourceLinked="1"/>
        <c:tickLblPos val="nextTo"/>
        <c:crossAx val="122895360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s-Latn-BA"/>
  <c:chart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Ukupno!$N$147</c:f>
              <c:strCache>
                <c:ptCount val="1"/>
                <c:pt idx="0">
                  <c:v>Ispunjeno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sr-Latn-CS"/>
              </a:p>
            </c:txPr>
            <c:showVal val="1"/>
          </c:dLbls>
          <c:cat>
            <c:strRef>
              <c:f>Ukupno!$A$148:$A$157</c:f>
              <c:strCache>
                <c:ptCount val="10"/>
                <c:pt idx="0">
                  <c:v>Lokalna uprava</c:v>
                </c:pt>
                <c:pt idx="1">
                  <c:v>Poslovna klima</c:v>
                </c:pt>
                <c:pt idx="2">
                  <c:v>Poljoprivreda</c:v>
                </c:pt>
                <c:pt idx="3">
                  <c:v>Infrastruktura</c:v>
                </c:pt>
                <c:pt idx="4">
                  <c:v>Zdravstvo</c:v>
                </c:pt>
                <c:pt idx="5">
                  <c:v>Obrazovanje</c:v>
                </c:pt>
                <c:pt idx="6">
                  <c:v>Turizam i ekologija</c:v>
                </c:pt>
                <c:pt idx="7">
                  <c:v>Kultura i sport</c:v>
                </c:pt>
                <c:pt idx="8">
                  <c:v>Socijalna politika</c:v>
                </c:pt>
                <c:pt idx="9">
                  <c:v>Mladi</c:v>
                </c:pt>
              </c:strCache>
            </c:strRef>
          </c:cat>
          <c:val>
            <c:numRef>
              <c:f>Ukupno!$N$148:$N$157</c:f>
              <c:numCache>
                <c:formatCode>0</c:formatCode>
                <c:ptCount val="10"/>
                <c:pt idx="0" formatCode="General">
                  <c:v>47</c:v>
                </c:pt>
                <c:pt idx="1">
                  <c:v>30</c:v>
                </c:pt>
                <c:pt idx="2" formatCode="General">
                  <c:v>13</c:v>
                </c:pt>
                <c:pt idx="3" formatCode="General">
                  <c:v>280</c:v>
                </c:pt>
                <c:pt idx="4" formatCode="General">
                  <c:v>6</c:v>
                </c:pt>
                <c:pt idx="5" formatCode="General">
                  <c:v>13</c:v>
                </c:pt>
                <c:pt idx="6" formatCode="General">
                  <c:v>18</c:v>
                </c:pt>
                <c:pt idx="7" formatCode="General">
                  <c:v>41</c:v>
                </c:pt>
                <c:pt idx="8" formatCode="General">
                  <c:v>20</c:v>
                </c:pt>
                <c:pt idx="9" formatCode="General">
                  <c:v>3</c:v>
                </c:pt>
              </c:numCache>
            </c:numRef>
          </c:val>
        </c:ser>
        <c:ser>
          <c:idx val="1"/>
          <c:order val="1"/>
          <c:tx>
            <c:strRef>
              <c:f>Ukupno!$O$147</c:f>
              <c:strCache>
                <c:ptCount val="1"/>
                <c:pt idx="0">
                  <c:v>Djelomično ispunjeno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sr-Latn-CS"/>
              </a:p>
            </c:txPr>
            <c:showVal val="1"/>
          </c:dLbls>
          <c:cat>
            <c:strRef>
              <c:f>Ukupno!$A$148:$A$157</c:f>
              <c:strCache>
                <c:ptCount val="10"/>
                <c:pt idx="0">
                  <c:v>Lokalna uprava</c:v>
                </c:pt>
                <c:pt idx="1">
                  <c:v>Poslovna klima</c:v>
                </c:pt>
                <c:pt idx="2">
                  <c:v>Poljoprivreda</c:v>
                </c:pt>
                <c:pt idx="3">
                  <c:v>Infrastruktura</c:v>
                </c:pt>
                <c:pt idx="4">
                  <c:v>Zdravstvo</c:v>
                </c:pt>
                <c:pt idx="5">
                  <c:v>Obrazovanje</c:v>
                </c:pt>
                <c:pt idx="6">
                  <c:v>Turizam i ekologija</c:v>
                </c:pt>
                <c:pt idx="7">
                  <c:v>Kultura i sport</c:v>
                </c:pt>
                <c:pt idx="8">
                  <c:v>Socijalna politika</c:v>
                </c:pt>
                <c:pt idx="9">
                  <c:v>Mladi</c:v>
                </c:pt>
              </c:strCache>
            </c:strRef>
          </c:cat>
          <c:val>
            <c:numRef>
              <c:f>Ukupno!$O$148:$O$157</c:f>
              <c:numCache>
                <c:formatCode>0</c:formatCode>
                <c:ptCount val="10"/>
                <c:pt idx="0" formatCode="General">
                  <c:v>25</c:v>
                </c:pt>
                <c:pt idx="1">
                  <c:v>20</c:v>
                </c:pt>
                <c:pt idx="2" formatCode="General">
                  <c:v>15</c:v>
                </c:pt>
                <c:pt idx="3" formatCode="General">
                  <c:v>61</c:v>
                </c:pt>
                <c:pt idx="4" formatCode="General">
                  <c:v>6</c:v>
                </c:pt>
                <c:pt idx="5" formatCode="General">
                  <c:v>14</c:v>
                </c:pt>
                <c:pt idx="6" formatCode="General">
                  <c:v>22</c:v>
                </c:pt>
                <c:pt idx="7" formatCode="General">
                  <c:v>16</c:v>
                </c:pt>
                <c:pt idx="8" formatCode="General">
                  <c:v>16</c:v>
                </c:pt>
                <c:pt idx="9" formatCode="General">
                  <c:v>6</c:v>
                </c:pt>
              </c:numCache>
            </c:numRef>
          </c:val>
        </c:ser>
        <c:ser>
          <c:idx val="2"/>
          <c:order val="2"/>
          <c:tx>
            <c:strRef>
              <c:f>Ukupno!$P$147</c:f>
              <c:strCache>
                <c:ptCount val="1"/>
                <c:pt idx="0">
                  <c:v>Neispunjeno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sr-Latn-CS"/>
              </a:p>
            </c:txPr>
            <c:showVal val="1"/>
          </c:dLbls>
          <c:cat>
            <c:strRef>
              <c:f>Ukupno!$A$148:$A$157</c:f>
              <c:strCache>
                <c:ptCount val="10"/>
                <c:pt idx="0">
                  <c:v>Lokalna uprava</c:v>
                </c:pt>
                <c:pt idx="1">
                  <c:v>Poslovna klima</c:v>
                </c:pt>
                <c:pt idx="2">
                  <c:v>Poljoprivreda</c:v>
                </c:pt>
                <c:pt idx="3">
                  <c:v>Infrastruktura</c:v>
                </c:pt>
                <c:pt idx="4">
                  <c:v>Zdravstvo</c:v>
                </c:pt>
                <c:pt idx="5">
                  <c:v>Obrazovanje</c:v>
                </c:pt>
                <c:pt idx="6">
                  <c:v>Turizam i ekologija</c:v>
                </c:pt>
                <c:pt idx="7">
                  <c:v>Kultura i sport</c:v>
                </c:pt>
                <c:pt idx="8">
                  <c:v>Socijalna politika</c:v>
                </c:pt>
                <c:pt idx="9">
                  <c:v>Mladi</c:v>
                </c:pt>
              </c:strCache>
            </c:strRef>
          </c:cat>
          <c:val>
            <c:numRef>
              <c:f>Ukupno!$P$148:$P$157</c:f>
              <c:numCache>
                <c:formatCode>0</c:formatCode>
                <c:ptCount val="10"/>
                <c:pt idx="0" formatCode="General">
                  <c:v>32</c:v>
                </c:pt>
                <c:pt idx="1">
                  <c:v>48</c:v>
                </c:pt>
                <c:pt idx="2" formatCode="General">
                  <c:v>18</c:v>
                </c:pt>
                <c:pt idx="3" formatCode="General">
                  <c:v>117</c:v>
                </c:pt>
                <c:pt idx="4" formatCode="General">
                  <c:v>13</c:v>
                </c:pt>
                <c:pt idx="5" formatCode="General">
                  <c:v>12</c:v>
                </c:pt>
                <c:pt idx="6" formatCode="General">
                  <c:v>47</c:v>
                </c:pt>
                <c:pt idx="7" formatCode="General">
                  <c:v>41</c:v>
                </c:pt>
                <c:pt idx="8" formatCode="General">
                  <c:v>29</c:v>
                </c:pt>
                <c:pt idx="9" formatCode="General">
                  <c:v>9</c:v>
                </c:pt>
              </c:numCache>
            </c:numRef>
          </c:val>
        </c:ser>
        <c:shape val="box"/>
        <c:axId val="125054976"/>
        <c:axId val="125063552"/>
        <c:axId val="0"/>
      </c:bar3DChart>
      <c:catAx>
        <c:axId val="125054976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 b="1">
                <a:latin typeface="Arial Narrow" pitchFamily="34" charset="0"/>
              </a:defRPr>
            </a:pPr>
            <a:endParaRPr lang="sr-Latn-CS"/>
          </a:p>
        </c:txPr>
        <c:crossAx val="125063552"/>
        <c:crosses val="autoZero"/>
        <c:auto val="1"/>
        <c:lblAlgn val="ctr"/>
        <c:lblOffset val="100"/>
      </c:catAx>
      <c:valAx>
        <c:axId val="125063552"/>
        <c:scaling>
          <c:orientation val="minMax"/>
        </c:scaling>
        <c:axPos val="b"/>
        <c:majorGridlines/>
        <c:numFmt formatCode="0%" sourceLinked="1"/>
        <c:tickLblPos val="nextTo"/>
        <c:crossAx val="12505497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000"/>
          </a:pPr>
          <a:endParaRPr lang="sr-Latn-CS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s-Latn-BA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dLbls>
            <c:spPr>
              <a:effectLst>
                <a:outerShdw blurRad="50800" dist="2019300" dir="5400000" sx="187000" sy="187000" algn="ctr" rotWithShape="0">
                  <a:srgbClr val="000000">
                    <a:alpha val="0"/>
                  </a:srgbClr>
                </a:outerShdw>
              </a:effectLst>
            </c:spPr>
            <c:txPr>
              <a:bodyPr/>
              <a:lstStyle/>
              <a:p>
                <a:pPr>
                  <a:defRPr sz="1400" b="1">
                    <a:solidFill>
                      <a:schemeClr val="tx2">
                        <a:lumMod val="50000"/>
                      </a:schemeClr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</a:defRPr>
                </a:pPr>
                <a:endParaRPr lang="sr-Latn-CS"/>
              </a:p>
            </c:txPr>
            <c:showVal val="1"/>
          </c:dLbls>
          <c:cat>
            <c:strRef>
              <c:f>'Centar Sa'!$A$3:$A$12</c:f>
              <c:strCache>
                <c:ptCount val="10"/>
                <c:pt idx="0">
                  <c:v>Lokalna uprava</c:v>
                </c:pt>
                <c:pt idx="1">
                  <c:v>Poslovna klima</c:v>
                </c:pt>
                <c:pt idx="2">
                  <c:v>Poljoprivreda</c:v>
                </c:pt>
                <c:pt idx="3">
                  <c:v>Infrastruktura</c:v>
                </c:pt>
                <c:pt idx="4">
                  <c:v>Zdravstvo</c:v>
                </c:pt>
                <c:pt idx="5">
                  <c:v>Obrazovanje</c:v>
                </c:pt>
                <c:pt idx="6">
                  <c:v>Turizam i ekologija</c:v>
                </c:pt>
                <c:pt idx="7">
                  <c:v>Kultura i sport</c:v>
                </c:pt>
                <c:pt idx="8">
                  <c:v>Socijalna politika</c:v>
                </c:pt>
                <c:pt idx="9">
                  <c:v>Mladi</c:v>
                </c:pt>
              </c:strCache>
            </c:strRef>
          </c:cat>
          <c:val>
            <c:numRef>
              <c:f>'Centar Sa'!$J$3:$J$12</c:f>
              <c:numCache>
                <c:formatCode>General</c:formatCode>
                <c:ptCount val="10"/>
                <c:pt idx="0">
                  <c:v>5</c:v>
                </c:pt>
                <c:pt idx="1">
                  <c:v>7</c:v>
                </c:pt>
                <c:pt idx="2">
                  <c:v>1</c:v>
                </c:pt>
                <c:pt idx="3">
                  <c:v>253</c:v>
                </c:pt>
                <c:pt idx="4">
                  <c:v>5</c:v>
                </c:pt>
                <c:pt idx="5">
                  <c:v>6</c:v>
                </c:pt>
                <c:pt idx="6">
                  <c:v>4</c:v>
                </c:pt>
                <c:pt idx="7">
                  <c:v>13</c:v>
                </c:pt>
                <c:pt idx="8">
                  <c:v>11</c:v>
                </c:pt>
                <c:pt idx="9">
                  <c:v>7</c:v>
                </c:pt>
              </c:numCache>
            </c:numRef>
          </c:val>
        </c:ser>
        <c:shape val="box"/>
        <c:axId val="119804288"/>
        <c:axId val="121162368"/>
        <c:axId val="0"/>
      </c:bar3DChart>
      <c:catAx>
        <c:axId val="119804288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 b="1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defRPr>
            </a:pPr>
            <a:endParaRPr lang="sr-Latn-CS"/>
          </a:p>
        </c:txPr>
        <c:crossAx val="121162368"/>
        <c:crosses val="autoZero"/>
        <c:auto val="1"/>
        <c:lblAlgn val="ctr"/>
        <c:lblOffset val="100"/>
      </c:catAx>
      <c:valAx>
        <c:axId val="121162368"/>
        <c:scaling>
          <c:orientation val="minMax"/>
        </c:scaling>
        <c:axPos val="b"/>
        <c:majorGridlines/>
        <c:numFmt formatCode="General" sourceLinked="1"/>
        <c:tickLblPos val="nextTo"/>
        <c:crossAx val="119804288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11DD-153E-4F41-A7B0-4B3786743EF6}" type="datetimeFigureOut">
              <a:rPr lang="bs-Latn-BA" smtClean="0"/>
              <a:pPr/>
              <a:t>24.9.2012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64580-46CD-4E49-9BC6-1764E0B6B229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3620560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11DD-153E-4F41-A7B0-4B3786743EF6}" type="datetimeFigureOut">
              <a:rPr lang="bs-Latn-BA" smtClean="0"/>
              <a:pPr/>
              <a:t>24.9.2012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64580-46CD-4E49-9BC6-1764E0B6B229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903719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11DD-153E-4F41-A7B0-4B3786743EF6}" type="datetimeFigureOut">
              <a:rPr lang="bs-Latn-BA" smtClean="0"/>
              <a:pPr/>
              <a:t>24.9.2012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64580-46CD-4E49-9BC6-1764E0B6B229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3552225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11DD-153E-4F41-A7B0-4B3786743EF6}" type="datetimeFigureOut">
              <a:rPr lang="bs-Latn-BA" smtClean="0"/>
              <a:pPr/>
              <a:t>24.9.2012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64580-46CD-4E49-9BC6-1764E0B6B229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3308280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11DD-153E-4F41-A7B0-4B3786743EF6}" type="datetimeFigureOut">
              <a:rPr lang="bs-Latn-BA" smtClean="0"/>
              <a:pPr/>
              <a:t>24.9.2012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64580-46CD-4E49-9BC6-1764E0B6B229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1421585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11DD-153E-4F41-A7B0-4B3786743EF6}" type="datetimeFigureOut">
              <a:rPr lang="bs-Latn-BA" smtClean="0"/>
              <a:pPr/>
              <a:t>24.9.2012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64580-46CD-4E49-9BC6-1764E0B6B229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3809812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11DD-153E-4F41-A7B0-4B3786743EF6}" type="datetimeFigureOut">
              <a:rPr lang="bs-Latn-BA" smtClean="0"/>
              <a:pPr/>
              <a:t>24.9.2012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64580-46CD-4E49-9BC6-1764E0B6B229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1104383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11DD-153E-4F41-A7B0-4B3786743EF6}" type="datetimeFigureOut">
              <a:rPr lang="bs-Latn-BA" smtClean="0"/>
              <a:pPr/>
              <a:t>24.9.2012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64580-46CD-4E49-9BC6-1764E0B6B229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1438583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11DD-153E-4F41-A7B0-4B3786743EF6}" type="datetimeFigureOut">
              <a:rPr lang="bs-Latn-BA" smtClean="0"/>
              <a:pPr/>
              <a:t>24.9.2012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64580-46CD-4E49-9BC6-1764E0B6B229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1501703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11DD-153E-4F41-A7B0-4B3786743EF6}" type="datetimeFigureOut">
              <a:rPr lang="bs-Latn-BA" smtClean="0"/>
              <a:pPr/>
              <a:t>24.9.2012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64580-46CD-4E49-9BC6-1764E0B6B229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887093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11DD-153E-4F41-A7B0-4B3786743EF6}" type="datetimeFigureOut">
              <a:rPr lang="bs-Latn-BA" smtClean="0"/>
              <a:pPr/>
              <a:t>24.9.2012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64580-46CD-4E49-9BC6-1764E0B6B229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58735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811DD-153E-4F41-A7B0-4B3786743EF6}" type="datetimeFigureOut">
              <a:rPr lang="bs-Latn-BA" smtClean="0"/>
              <a:pPr/>
              <a:t>24.9.2012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64580-46CD-4E49-9BC6-1764E0B6B229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151189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4.xml"/><Relationship Id="rId5" Type="http://schemas.openxmlformats.org/officeDocument/2006/relationships/chart" Target="../charts/chart13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6.xml"/><Relationship Id="rId5" Type="http://schemas.openxmlformats.org/officeDocument/2006/relationships/chart" Target="../charts/chart15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8.xml"/><Relationship Id="rId5" Type="http://schemas.openxmlformats.org/officeDocument/2006/relationships/chart" Target="../charts/chart17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0.xml"/><Relationship Id="rId5" Type="http://schemas.openxmlformats.org/officeDocument/2006/relationships/chart" Target="../charts/chart19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2.xml"/><Relationship Id="rId5" Type="http://schemas.openxmlformats.org/officeDocument/2006/relationships/chart" Target="../charts/chart21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4.xml"/><Relationship Id="rId5" Type="http://schemas.openxmlformats.org/officeDocument/2006/relationships/chart" Target="../charts/chart23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6.xml"/><Relationship Id="rId5" Type="http://schemas.openxmlformats.org/officeDocument/2006/relationships/chart" Target="../charts/chart25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8.xml"/><Relationship Id="rId5" Type="http://schemas.openxmlformats.org/officeDocument/2006/relationships/chart" Target="../charts/chart27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s-Latn-B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47664" y="2263512"/>
            <a:ext cx="59224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800" b="1" u="sng" dirty="0" smtClean="0">
                <a:solidFill>
                  <a:srgbClr val="C00000"/>
                </a:solidFill>
                <a:latin typeface="Arial Narrow" pitchFamily="34" charset="0"/>
              </a:rPr>
              <a:t>Lokalni Istinomjer:</a:t>
            </a:r>
          </a:p>
          <a:p>
            <a:pPr algn="ctr"/>
            <a:r>
              <a:rPr lang="bs-Latn-BA" sz="2800" b="1" dirty="0" smtClean="0">
                <a:latin typeface="Arial Narrow" pitchFamily="34" charset="0"/>
              </a:rPr>
              <a:t>Analiza ispunjenosti predizbornih obećanja načelnika na vlasti u 10 opština/općina u BiH za mandatni period 2008-2012</a:t>
            </a:r>
          </a:p>
          <a:p>
            <a:pPr algn="ctr"/>
            <a:endParaRPr lang="bs-Latn-BA" sz="2800" b="1" dirty="0" smtClean="0">
              <a:latin typeface="Arial Narrow" pitchFamily="34" charset="0"/>
            </a:endParaRPr>
          </a:p>
          <a:p>
            <a:pPr algn="ctr"/>
            <a:r>
              <a:rPr lang="bs-Latn-BA" sz="2400" b="1" dirty="0" smtClean="0">
                <a:latin typeface="Arial Narrow" pitchFamily="34" charset="0"/>
              </a:rPr>
              <a:t>Sarajevo, 25.09.2012.</a:t>
            </a:r>
            <a:endParaRPr lang="bs-Latn-BA" sz="2400" b="1" dirty="0">
              <a:latin typeface="Arial Narrow" pitchFamily="34" charset="0"/>
            </a:endParaRPr>
          </a:p>
        </p:txBody>
      </p:sp>
      <p:pic>
        <p:nvPicPr>
          <p:cNvPr id="7" name="Picture 6" descr="zastoneLOGOprav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60648"/>
            <a:ext cx="2519760" cy="454276"/>
          </a:xfrm>
          <a:prstGeom prst="rect">
            <a:avLst/>
          </a:prstGeom>
        </p:spPr>
      </p:pic>
      <p:pic>
        <p:nvPicPr>
          <p:cNvPr id="8" name="Picture 7" descr="istinomjer_logo_radni (2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03451" y="185308"/>
            <a:ext cx="2689029" cy="867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8342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s-Latn-B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15616" y="908720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800" b="1" dirty="0" smtClean="0">
                <a:latin typeface="Arial Narrow" pitchFamily="34" charset="0"/>
              </a:rPr>
              <a:t>Ispunjenost obećanja po oblastima</a:t>
            </a:r>
          </a:p>
        </p:txBody>
      </p:sp>
      <p:pic>
        <p:nvPicPr>
          <p:cNvPr id="7" name="Picture 6" descr="zastoneLOGOprav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60648"/>
            <a:ext cx="2519760" cy="454276"/>
          </a:xfrm>
          <a:prstGeom prst="rect">
            <a:avLst/>
          </a:prstGeom>
        </p:spPr>
      </p:pic>
      <p:graphicFrame>
        <p:nvGraphicFramePr>
          <p:cNvPr id="8" name="Chart 7"/>
          <p:cNvGraphicFramePr/>
          <p:nvPr/>
        </p:nvGraphicFramePr>
        <p:xfrm>
          <a:off x="467544" y="1628800"/>
          <a:ext cx="835292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" name="Picture 9" descr="istinomjer_logo_radni (2)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03451" y="188640"/>
            <a:ext cx="2689029" cy="867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8342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s-Latn-B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15616" y="908720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800" b="1" dirty="0" smtClean="0">
                <a:latin typeface="Arial Narrow" pitchFamily="34" charset="0"/>
              </a:rPr>
              <a:t>Analiza po opštinama – Centar Sarajevo</a:t>
            </a:r>
          </a:p>
        </p:txBody>
      </p:sp>
      <p:pic>
        <p:nvPicPr>
          <p:cNvPr id="7" name="Picture 6" descr="zastoneLOGOprav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60648"/>
            <a:ext cx="2519760" cy="454276"/>
          </a:xfrm>
          <a:prstGeom prst="rect">
            <a:avLst/>
          </a:prstGeom>
        </p:spPr>
      </p:pic>
      <p:graphicFrame>
        <p:nvGraphicFramePr>
          <p:cNvPr id="8" name="Chart 7"/>
          <p:cNvGraphicFramePr/>
          <p:nvPr/>
        </p:nvGraphicFramePr>
        <p:xfrm>
          <a:off x="539552" y="1340768"/>
          <a:ext cx="403244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3695700" y="1484784"/>
          <a:ext cx="544830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23531" y="5589240"/>
          <a:ext cx="8424936" cy="792088"/>
        </p:xfrm>
        <a:graphic>
          <a:graphicData uri="http://schemas.openxmlformats.org/drawingml/2006/table">
            <a:tbl>
              <a:tblPr/>
              <a:tblGrid>
                <a:gridCol w="936104"/>
                <a:gridCol w="936104"/>
                <a:gridCol w="936104"/>
                <a:gridCol w="936104"/>
                <a:gridCol w="936104"/>
                <a:gridCol w="936104"/>
                <a:gridCol w="936104"/>
                <a:gridCol w="936104"/>
                <a:gridCol w="936104"/>
              </a:tblGrid>
              <a:tr h="541425"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Ispunjeno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Ispunjeno većim dijelom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Ispunjeno sa zakašnjenjem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Djelomično ispunjeno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Ispunjeno manjim dijelom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Započeto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Neispunjeno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Neutemeljeno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Ukupno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50663"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pic>
        <p:nvPicPr>
          <p:cNvPr id="12" name="Picture 11" descr="istinomjer_logo_radni (2)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03451" y="188640"/>
            <a:ext cx="2689029" cy="867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8342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s-Latn-B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15616" y="908720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800" b="1" dirty="0" smtClean="0">
                <a:latin typeface="Arial Narrow" pitchFamily="34" charset="0"/>
              </a:rPr>
              <a:t>Analiza po opštinama – Banja Luka</a:t>
            </a:r>
          </a:p>
        </p:txBody>
      </p:sp>
      <p:pic>
        <p:nvPicPr>
          <p:cNvPr id="7" name="Picture 6" descr="zastoneLOGOprav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60648"/>
            <a:ext cx="2519760" cy="454276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23531" y="5589240"/>
          <a:ext cx="8424936" cy="792088"/>
        </p:xfrm>
        <a:graphic>
          <a:graphicData uri="http://schemas.openxmlformats.org/drawingml/2006/table">
            <a:tbl>
              <a:tblPr/>
              <a:tblGrid>
                <a:gridCol w="936104"/>
                <a:gridCol w="936104"/>
                <a:gridCol w="936104"/>
                <a:gridCol w="936104"/>
                <a:gridCol w="936104"/>
                <a:gridCol w="936104"/>
                <a:gridCol w="936104"/>
                <a:gridCol w="936104"/>
                <a:gridCol w="936104"/>
              </a:tblGrid>
              <a:tr h="541425"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Ispunjeno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Ispunjeno većim dijelom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Ispunjeno sa zakašnjenjem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Djelomično ispunjeno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Ispunjeno manjim dijelom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Započeto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Neispunjeno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Neutemeljeno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Ukupno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50663"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467545" y="1340768"/>
          <a:ext cx="446449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4067944" y="1340768"/>
          <a:ext cx="465621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4" name="Picture 13" descr="istinomjer_logo_radni (2)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03451" y="188640"/>
            <a:ext cx="2689029" cy="867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8342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s-Latn-B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15616" y="908720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800" b="1" dirty="0" smtClean="0">
                <a:latin typeface="Arial Narrow" pitchFamily="34" charset="0"/>
              </a:rPr>
              <a:t>Analiza po opštinama – Tuzla</a:t>
            </a:r>
          </a:p>
        </p:txBody>
      </p:sp>
      <p:pic>
        <p:nvPicPr>
          <p:cNvPr id="7" name="Picture 6" descr="zastoneLOGOprav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60648"/>
            <a:ext cx="2519760" cy="454276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23531" y="5589240"/>
          <a:ext cx="8424936" cy="792088"/>
        </p:xfrm>
        <a:graphic>
          <a:graphicData uri="http://schemas.openxmlformats.org/drawingml/2006/table">
            <a:tbl>
              <a:tblPr/>
              <a:tblGrid>
                <a:gridCol w="936104"/>
                <a:gridCol w="936104"/>
                <a:gridCol w="936104"/>
                <a:gridCol w="936104"/>
                <a:gridCol w="936104"/>
                <a:gridCol w="936104"/>
                <a:gridCol w="936104"/>
                <a:gridCol w="936104"/>
                <a:gridCol w="936104"/>
              </a:tblGrid>
              <a:tr h="541425"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Ispunjeno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Ispunjeno većim dijelom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Ispunjeno sa zakašnjenjem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Djelomično ispunjeno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Ispunjeno manjim dijelom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Započeto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Neispunjeno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Neutemeljeno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Ukupno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50663"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pic>
        <p:nvPicPr>
          <p:cNvPr id="14" name="Picture 13" descr="istinomjer_logo_radni (2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03451" y="188640"/>
            <a:ext cx="2689029" cy="867428"/>
          </a:xfrm>
          <a:prstGeom prst="rect">
            <a:avLst/>
          </a:prstGeom>
        </p:spPr>
      </p:pic>
      <p:graphicFrame>
        <p:nvGraphicFramePr>
          <p:cNvPr id="15" name="Chart 14"/>
          <p:cNvGraphicFramePr/>
          <p:nvPr/>
        </p:nvGraphicFramePr>
        <p:xfrm>
          <a:off x="395537" y="1340768"/>
          <a:ext cx="4608511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Chart 15"/>
          <p:cNvGraphicFramePr/>
          <p:nvPr/>
        </p:nvGraphicFramePr>
        <p:xfrm>
          <a:off x="4572000" y="1484784"/>
          <a:ext cx="417646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xmlns="" val="68342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s-Latn-B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15616" y="908720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800" b="1" dirty="0" smtClean="0">
                <a:latin typeface="Arial Narrow" pitchFamily="34" charset="0"/>
              </a:rPr>
              <a:t>Analiza po opštinama – Vogošća</a:t>
            </a:r>
          </a:p>
        </p:txBody>
      </p:sp>
      <p:pic>
        <p:nvPicPr>
          <p:cNvPr id="7" name="Picture 6" descr="zastoneLOGOprav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60648"/>
            <a:ext cx="2519760" cy="454276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23531" y="5589240"/>
          <a:ext cx="8424936" cy="792088"/>
        </p:xfrm>
        <a:graphic>
          <a:graphicData uri="http://schemas.openxmlformats.org/drawingml/2006/table">
            <a:tbl>
              <a:tblPr/>
              <a:tblGrid>
                <a:gridCol w="936104"/>
                <a:gridCol w="936104"/>
                <a:gridCol w="936104"/>
                <a:gridCol w="936104"/>
                <a:gridCol w="936104"/>
                <a:gridCol w="936104"/>
                <a:gridCol w="936104"/>
                <a:gridCol w="936104"/>
                <a:gridCol w="936104"/>
              </a:tblGrid>
              <a:tr h="541425"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Ispunjeno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Ispunjeno većim dijelom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Ispunjeno sa zakašnjenjem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Djelomično ispunjeno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Ispunjeno manjim dijelom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Započeto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Neispunjeno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Neutemeljeno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Ukupno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50663"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pic>
        <p:nvPicPr>
          <p:cNvPr id="14" name="Picture 13" descr="istinomjer_logo_radni (2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03451" y="188640"/>
            <a:ext cx="2689029" cy="867428"/>
          </a:xfrm>
          <a:prstGeom prst="rect">
            <a:avLst/>
          </a:prstGeom>
        </p:spPr>
      </p:pic>
      <p:graphicFrame>
        <p:nvGraphicFramePr>
          <p:cNvPr id="12" name="Chart 11"/>
          <p:cNvGraphicFramePr/>
          <p:nvPr/>
        </p:nvGraphicFramePr>
        <p:xfrm>
          <a:off x="395537" y="1412776"/>
          <a:ext cx="4752527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4644008" y="1484784"/>
          <a:ext cx="410445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xmlns="" val="68342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s-Latn-B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15616" y="908720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800" b="1" dirty="0" smtClean="0">
                <a:latin typeface="Arial Narrow" pitchFamily="34" charset="0"/>
              </a:rPr>
              <a:t>Analiza po opštinama – Modriča</a:t>
            </a:r>
          </a:p>
        </p:txBody>
      </p:sp>
      <p:pic>
        <p:nvPicPr>
          <p:cNvPr id="7" name="Picture 6" descr="zastoneLOGOprav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60648"/>
            <a:ext cx="2519760" cy="454276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23531" y="5589240"/>
          <a:ext cx="8424936" cy="792088"/>
        </p:xfrm>
        <a:graphic>
          <a:graphicData uri="http://schemas.openxmlformats.org/drawingml/2006/table">
            <a:tbl>
              <a:tblPr/>
              <a:tblGrid>
                <a:gridCol w="936104"/>
                <a:gridCol w="936104"/>
                <a:gridCol w="936104"/>
                <a:gridCol w="936104"/>
                <a:gridCol w="936104"/>
                <a:gridCol w="936104"/>
                <a:gridCol w="936104"/>
                <a:gridCol w="936104"/>
                <a:gridCol w="936104"/>
              </a:tblGrid>
              <a:tr h="541425"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Ispunjeno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Ispunjeno većim dijelom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Ispunjeno sa zakašnjenjem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Djelomično ispunjeno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Ispunjeno manjim dijelom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Započeto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Neispunjeno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Neutemeljeno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Ukupno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50663"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pic>
        <p:nvPicPr>
          <p:cNvPr id="14" name="Picture 13" descr="istinomjer_logo_radni (2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03451" y="188640"/>
            <a:ext cx="2689029" cy="867428"/>
          </a:xfrm>
          <a:prstGeom prst="rect">
            <a:avLst/>
          </a:prstGeom>
        </p:spPr>
      </p:pic>
      <p:graphicFrame>
        <p:nvGraphicFramePr>
          <p:cNvPr id="15" name="Chart 14"/>
          <p:cNvGraphicFramePr/>
          <p:nvPr/>
        </p:nvGraphicFramePr>
        <p:xfrm>
          <a:off x="251521" y="1412776"/>
          <a:ext cx="5184575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Chart 15"/>
          <p:cNvGraphicFramePr/>
          <p:nvPr/>
        </p:nvGraphicFramePr>
        <p:xfrm>
          <a:off x="4716016" y="1412776"/>
          <a:ext cx="4104456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xmlns="" val="68342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s-Latn-B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15616" y="908720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800" b="1" dirty="0" smtClean="0">
                <a:latin typeface="Arial Narrow" pitchFamily="34" charset="0"/>
              </a:rPr>
              <a:t>Analiza po opštinama – Maglaj</a:t>
            </a:r>
          </a:p>
        </p:txBody>
      </p:sp>
      <p:pic>
        <p:nvPicPr>
          <p:cNvPr id="7" name="Picture 6" descr="zastoneLOGOprav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60648"/>
            <a:ext cx="2519760" cy="454276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23531" y="5589240"/>
          <a:ext cx="8424936" cy="792088"/>
        </p:xfrm>
        <a:graphic>
          <a:graphicData uri="http://schemas.openxmlformats.org/drawingml/2006/table">
            <a:tbl>
              <a:tblPr/>
              <a:tblGrid>
                <a:gridCol w="936104"/>
                <a:gridCol w="936104"/>
                <a:gridCol w="936104"/>
                <a:gridCol w="936104"/>
                <a:gridCol w="936104"/>
                <a:gridCol w="936104"/>
                <a:gridCol w="936104"/>
                <a:gridCol w="936104"/>
                <a:gridCol w="936104"/>
              </a:tblGrid>
              <a:tr h="541425"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Ispunjeno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Ispunjeno većim dijelom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Ispunjeno sa zakašnjenjem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Djelomično ispunjeno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Ispunjeno manjim dijelom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Započeto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Neispunjeno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Neutemeljeno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Ukupno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50663"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pic>
        <p:nvPicPr>
          <p:cNvPr id="14" name="Picture 13" descr="istinomjer_logo_radni (2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03451" y="188640"/>
            <a:ext cx="2689029" cy="867428"/>
          </a:xfrm>
          <a:prstGeom prst="rect">
            <a:avLst/>
          </a:prstGeom>
        </p:spPr>
      </p:pic>
      <p:graphicFrame>
        <p:nvGraphicFramePr>
          <p:cNvPr id="12" name="Chart 11"/>
          <p:cNvGraphicFramePr/>
          <p:nvPr/>
        </p:nvGraphicFramePr>
        <p:xfrm>
          <a:off x="395537" y="1412776"/>
          <a:ext cx="4464495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4283968" y="1484784"/>
          <a:ext cx="446449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xmlns="" val="68342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s-Latn-B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15616" y="908720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800" b="1" dirty="0" smtClean="0">
                <a:latin typeface="Arial Narrow" pitchFamily="34" charset="0"/>
              </a:rPr>
              <a:t>Analiza po opštinama – Gračanica</a:t>
            </a:r>
          </a:p>
        </p:txBody>
      </p:sp>
      <p:pic>
        <p:nvPicPr>
          <p:cNvPr id="7" name="Picture 6" descr="zastoneLOGOprav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60648"/>
            <a:ext cx="2519760" cy="454276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23531" y="5589240"/>
          <a:ext cx="8424936" cy="792088"/>
        </p:xfrm>
        <a:graphic>
          <a:graphicData uri="http://schemas.openxmlformats.org/drawingml/2006/table">
            <a:tbl>
              <a:tblPr/>
              <a:tblGrid>
                <a:gridCol w="936104"/>
                <a:gridCol w="936104"/>
                <a:gridCol w="936104"/>
                <a:gridCol w="936104"/>
                <a:gridCol w="936104"/>
                <a:gridCol w="936104"/>
                <a:gridCol w="936104"/>
                <a:gridCol w="936104"/>
                <a:gridCol w="936104"/>
              </a:tblGrid>
              <a:tr h="541425"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Ispunjeno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Ispunjeno većim dijelom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Ispunjeno sa zakašnjenjem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Djelomično ispunjeno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Ispunjeno manjim dijelom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Započeto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Neispunjeno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Neutemeljeno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Ukupno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50663"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pic>
        <p:nvPicPr>
          <p:cNvPr id="14" name="Picture 13" descr="istinomjer_logo_radni (2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03451" y="188640"/>
            <a:ext cx="2689029" cy="867428"/>
          </a:xfrm>
          <a:prstGeom prst="rect">
            <a:avLst/>
          </a:prstGeom>
        </p:spPr>
      </p:pic>
      <p:graphicFrame>
        <p:nvGraphicFramePr>
          <p:cNvPr id="15" name="Chart 14"/>
          <p:cNvGraphicFramePr/>
          <p:nvPr/>
        </p:nvGraphicFramePr>
        <p:xfrm>
          <a:off x="323529" y="1412776"/>
          <a:ext cx="4320479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Chart 15"/>
          <p:cNvGraphicFramePr/>
          <p:nvPr/>
        </p:nvGraphicFramePr>
        <p:xfrm>
          <a:off x="3923928" y="1412776"/>
          <a:ext cx="4824536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xmlns="" val="68342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s-Latn-B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15616" y="908720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800" b="1" dirty="0" smtClean="0">
                <a:latin typeface="Arial Narrow" pitchFamily="34" charset="0"/>
              </a:rPr>
              <a:t>Analiza po opštinama – Ljubinje</a:t>
            </a:r>
          </a:p>
        </p:txBody>
      </p:sp>
      <p:pic>
        <p:nvPicPr>
          <p:cNvPr id="7" name="Picture 6" descr="zastoneLOGOprav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60648"/>
            <a:ext cx="2519760" cy="454276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23531" y="5589240"/>
          <a:ext cx="8424936" cy="792088"/>
        </p:xfrm>
        <a:graphic>
          <a:graphicData uri="http://schemas.openxmlformats.org/drawingml/2006/table">
            <a:tbl>
              <a:tblPr/>
              <a:tblGrid>
                <a:gridCol w="936104"/>
                <a:gridCol w="936104"/>
                <a:gridCol w="936104"/>
                <a:gridCol w="936104"/>
                <a:gridCol w="936104"/>
                <a:gridCol w="936104"/>
                <a:gridCol w="936104"/>
                <a:gridCol w="936104"/>
                <a:gridCol w="936104"/>
              </a:tblGrid>
              <a:tr h="541425"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Ispunjeno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Ispunjeno većim dijelom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Ispunjeno sa zakašnjenjem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Djelomično ispunjeno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Ispunjeno manjim dijelom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Započeto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Neispunjeno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Neutemeljeno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Ukupno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50663"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pic>
        <p:nvPicPr>
          <p:cNvPr id="14" name="Picture 13" descr="istinomjer_logo_radni (2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03451" y="188640"/>
            <a:ext cx="2689029" cy="867428"/>
          </a:xfrm>
          <a:prstGeom prst="rect">
            <a:avLst/>
          </a:prstGeom>
        </p:spPr>
      </p:pic>
      <p:graphicFrame>
        <p:nvGraphicFramePr>
          <p:cNvPr id="12" name="Chart 11"/>
          <p:cNvGraphicFramePr/>
          <p:nvPr/>
        </p:nvGraphicFramePr>
        <p:xfrm>
          <a:off x="395537" y="1412776"/>
          <a:ext cx="4248471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3995936" y="1412776"/>
          <a:ext cx="475252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xmlns="" val="68342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s-Latn-B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15616" y="908720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800" b="1" dirty="0" smtClean="0">
                <a:latin typeface="Arial Narrow" pitchFamily="34" charset="0"/>
              </a:rPr>
              <a:t>Analiza po opštinama – Bosanska Krupa</a:t>
            </a:r>
          </a:p>
        </p:txBody>
      </p:sp>
      <p:pic>
        <p:nvPicPr>
          <p:cNvPr id="7" name="Picture 6" descr="zastoneLOGOprav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60648"/>
            <a:ext cx="2519760" cy="454276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23531" y="5589240"/>
          <a:ext cx="8424936" cy="792088"/>
        </p:xfrm>
        <a:graphic>
          <a:graphicData uri="http://schemas.openxmlformats.org/drawingml/2006/table">
            <a:tbl>
              <a:tblPr/>
              <a:tblGrid>
                <a:gridCol w="936104"/>
                <a:gridCol w="936104"/>
                <a:gridCol w="936104"/>
                <a:gridCol w="936104"/>
                <a:gridCol w="936104"/>
                <a:gridCol w="936104"/>
                <a:gridCol w="936104"/>
                <a:gridCol w="936104"/>
                <a:gridCol w="936104"/>
              </a:tblGrid>
              <a:tr h="541425"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Ispunjeno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Ispunjeno većim dijelom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Ispunjeno sa zakašnjenjem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Djelomično ispunjeno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Ispunjeno manjim dijelom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Započeto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Neispunjeno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Neutemeljeno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Ukupno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50663"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pic>
        <p:nvPicPr>
          <p:cNvPr id="14" name="Picture 13" descr="istinomjer_logo_radni (2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03451" y="188640"/>
            <a:ext cx="2689029" cy="867428"/>
          </a:xfrm>
          <a:prstGeom prst="rect">
            <a:avLst/>
          </a:prstGeom>
        </p:spPr>
      </p:pic>
      <p:graphicFrame>
        <p:nvGraphicFramePr>
          <p:cNvPr id="15" name="Chart 14"/>
          <p:cNvGraphicFramePr/>
          <p:nvPr/>
        </p:nvGraphicFramePr>
        <p:xfrm>
          <a:off x="323529" y="1412776"/>
          <a:ext cx="4392487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Chart 15"/>
          <p:cNvGraphicFramePr/>
          <p:nvPr/>
        </p:nvGraphicFramePr>
        <p:xfrm>
          <a:off x="4211960" y="1556792"/>
          <a:ext cx="446449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xmlns="" val="68342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s-Latn-B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75656" y="908720"/>
            <a:ext cx="5922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800" b="1" dirty="0" smtClean="0">
                <a:latin typeface="Arial Narrow" pitchFamily="34" charset="0"/>
              </a:rPr>
              <a:t>Metodologija</a:t>
            </a:r>
          </a:p>
        </p:txBody>
      </p:sp>
      <p:pic>
        <p:nvPicPr>
          <p:cNvPr id="7" name="Picture 6" descr="zastoneLOGOprav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4048" y="260648"/>
            <a:ext cx="2519760" cy="454276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600200"/>
            <a:ext cx="8229600" cy="48531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bs-Latn-BA" sz="2400" dirty="0" smtClean="0">
                <a:latin typeface="Arial Narrow" pitchFamily="34" charset="0"/>
              </a:rPr>
              <a:t> </a:t>
            </a:r>
            <a:r>
              <a:rPr lang="bs-Latn-BA" sz="2400" dirty="0" smtClean="0">
                <a:latin typeface="Arial Narrow" pitchFamily="34" charset="0"/>
              </a:rPr>
              <a:t>Analiziranih opština: </a:t>
            </a:r>
            <a:r>
              <a:rPr lang="bs-Latn-BA" sz="2400" b="1" dirty="0" smtClean="0">
                <a:latin typeface="Arial Narrow" pitchFamily="34" charset="0"/>
              </a:rPr>
              <a:t>10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s-Latn-BA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</a:rPr>
              <a:t> </a:t>
            </a:r>
            <a:r>
              <a:rPr kumimoji="0" lang="bs-Latn-BA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</a:rPr>
              <a:t>Ukupno analiziranih obećanja: </a:t>
            </a:r>
            <a:r>
              <a:rPr kumimoji="0" lang="bs-Latn-BA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</a:rPr>
              <a:t>1038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bs-Latn-BA" sz="2400" b="1" dirty="0" smtClean="0">
                <a:latin typeface="Arial Narrow" pitchFamily="34" charset="0"/>
              </a:rPr>
              <a:t> </a:t>
            </a:r>
            <a:r>
              <a:rPr lang="bs-Latn-BA" sz="2400" dirty="0" smtClean="0">
                <a:latin typeface="Arial Narrow" pitchFamily="34" charset="0"/>
              </a:rPr>
              <a:t>Analiziran: </a:t>
            </a:r>
            <a:r>
              <a:rPr lang="bs-Latn-BA" sz="2400" b="1" dirty="0" smtClean="0">
                <a:latin typeface="Arial Narrow" pitchFamily="34" charset="0"/>
              </a:rPr>
              <a:t>stepen ispunjenosti obećanja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s-Latn-BA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</a:rPr>
              <a:t> </a:t>
            </a:r>
            <a:r>
              <a:rPr kumimoji="0" lang="bs-Latn-BA" sz="24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</a:rPr>
              <a:t>Ocjene u analizi: </a:t>
            </a:r>
            <a:r>
              <a:rPr kumimoji="0" lang="bs-Latn-BA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</a:rPr>
              <a:t>ispunjeno, ispunjeno većim dijelom, ispunjeno sa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bs-Latn-BA" sz="2400" b="1" dirty="0" smtClean="0">
                <a:latin typeface="Arial Narrow" pitchFamily="34" charset="0"/>
              </a:rPr>
              <a:t> </a:t>
            </a:r>
            <a:r>
              <a:rPr kumimoji="0" lang="bs-Latn-BA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</a:rPr>
              <a:t> zakašnjenjem, djelomično ispunjeno, ispunjeno manjim dijelom,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bs-Latn-BA" sz="2400" b="1" dirty="0" smtClean="0">
                <a:latin typeface="Arial Narrow" pitchFamily="34" charset="0"/>
              </a:rPr>
              <a:t> </a:t>
            </a:r>
            <a:r>
              <a:rPr lang="bs-Latn-BA" sz="2400" b="1" dirty="0" smtClean="0">
                <a:latin typeface="Arial Narrow" pitchFamily="34" charset="0"/>
              </a:rPr>
              <a:t> </a:t>
            </a:r>
            <a:r>
              <a:rPr kumimoji="0" lang="bs-Latn-BA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</a:rPr>
              <a:t>započeto, neispunjeno i neutemeljeno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bs-Latn-BA" sz="2400" dirty="0" smtClean="0">
                <a:latin typeface="Arial Narrow" pitchFamily="34" charset="0"/>
              </a:rPr>
              <a:t> </a:t>
            </a:r>
            <a:r>
              <a:rPr lang="bs-Latn-BA" sz="2400" dirty="0" smtClean="0">
                <a:latin typeface="Arial Narrow" pitchFamily="34" charset="0"/>
              </a:rPr>
              <a:t>Izbor opština: Poziv </a:t>
            </a:r>
            <a:r>
              <a:rPr lang="bs-Latn-BA" sz="2400" dirty="0" smtClean="0">
                <a:latin typeface="Arial Narrow" pitchFamily="34" charset="0"/>
              </a:rPr>
              <a:t>z</a:t>
            </a:r>
            <a:r>
              <a:rPr lang="bs-Latn-BA" sz="2400" dirty="0" smtClean="0">
                <a:latin typeface="Arial Narrow" pitchFamily="34" charset="0"/>
              </a:rPr>
              <a:t>a načelnike svih opština u BiH da dostave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bs-Latn-BA" sz="2400" dirty="0" smtClean="0">
                <a:latin typeface="Arial Narrow" pitchFamily="34" charset="0"/>
              </a:rPr>
              <a:t> </a:t>
            </a:r>
            <a:r>
              <a:rPr lang="bs-Latn-BA" sz="2400" dirty="0" smtClean="0">
                <a:latin typeface="Arial Narrow" pitchFamily="34" charset="0"/>
              </a:rPr>
              <a:t> predizborne programe za tekući mandat – </a:t>
            </a:r>
            <a:r>
              <a:rPr lang="bs-Latn-BA" sz="2400" b="1" dirty="0" smtClean="0">
                <a:latin typeface="Arial Narrow" pitchFamily="34" charset="0"/>
              </a:rPr>
              <a:t>8 programa + Tuzla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s-Latn-BA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</a:rPr>
              <a:t> </a:t>
            </a:r>
            <a:r>
              <a:rPr kumimoji="0" lang="bs-Latn-BA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</a:rPr>
              <a:t>Naknadno dodana: </a:t>
            </a:r>
            <a:r>
              <a:rPr kumimoji="0" lang="bs-Latn-BA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</a:rPr>
              <a:t>Banja Luka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bs-Latn-BA" sz="2400" dirty="0" smtClean="0">
                <a:latin typeface="Arial Narrow" pitchFamily="34" charset="0"/>
              </a:rPr>
              <a:t> </a:t>
            </a:r>
            <a:r>
              <a:rPr lang="bs-Latn-BA" sz="2400" dirty="0" smtClean="0">
                <a:latin typeface="Arial Narrow" pitchFamily="34" charset="0"/>
              </a:rPr>
              <a:t>Analizirani: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bs-Latn-BA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</a:rPr>
              <a:t> </a:t>
            </a:r>
            <a:r>
              <a:rPr kumimoji="0" lang="bs-Latn-BA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</a:rPr>
              <a:t>Predizborni programi: 8 opština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bs-Latn-BA" sz="2400" dirty="0" smtClean="0">
                <a:latin typeface="Arial Narrow" pitchFamily="34" charset="0"/>
              </a:rPr>
              <a:t> </a:t>
            </a:r>
            <a:r>
              <a:rPr lang="bs-Latn-BA" sz="2400" dirty="0" smtClean="0">
                <a:latin typeface="Arial Narrow" pitchFamily="34" charset="0"/>
              </a:rPr>
              <a:t>Obećanja data u medijima: Banja Luka i Tuzla (odgovor načelnika)</a:t>
            </a:r>
            <a:endParaRPr kumimoji="0" lang="bs-Latn-BA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Narrow" pitchFamily="34" charset="0"/>
            </a:endParaRPr>
          </a:p>
        </p:txBody>
      </p:sp>
      <p:pic>
        <p:nvPicPr>
          <p:cNvPr id="10" name="Picture 9" descr="istinomjer_logo_radni (2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03451" y="188640"/>
            <a:ext cx="2689029" cy="867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8342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s-Latn-B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15616" y="908720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800" b="1" dirty="0" smtClean="0">
                <a:latin typeface="Arial Narrow" pitchFamily="34" charset="0"/>
              </a:rPr>
              <a:t>Analiza po opštinama – Cazin</a:t>
            </a:r>
          </a:p>
        </p:txBody>
      </p:sp>
      <p:pic>
        <p:nvPicPr>
          <p:cNvPr id="7" name="Picture 6" descr="zastoneLOGOprav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60648"/>
            <a:ext cx="2519760" cy="454276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23531" y="5589240"/>
          <a:ext cx="8424936" cy="792088"/>
        </p:xfrm>
        <a:graphic>
          <a:graphicData uri="http://schemas.openxmlformats.org/drawingml/2006/table">
            <a:tbl>
              <a:tblPr/>
              <a:tblGrid>
                <a:gridCol w="936104"/>
                <a:gridCol w="936104"/>
                <a:gridCol w="936104"/>
                <a:gridCol w="936104"/>
                <a:gridCol w="936104"/>
                <a:gridCol w="936104"/>
                <a:gridCol w="936104"/>
                <a:gridCol w="936104"/>
                <a:gridCol w="936104"/>
              </a:tblGrid>
              <a:tr h="541425"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Ispunjeno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Ispunjeno većim dijelom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Ispunjeno sa zakašnjenjem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Djelomično ispunjeno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Ispunjeno manjim dijelom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Započeto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Neispunjeno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Neutemeljeno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Ukupno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50663"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pic>
        <p:nvPicPr>
          <p:cNvPr id="14" name="Picture 13" descr="istinomjer_logo_radni (2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03451" y="188640"/>
            <a:ext cx="2689029" cy="867428"/>
          </a:xfrm>
          <a:prstGeom prst="rect">
            <a:avLst/>
          </a:prstGeom>
        </p:spPr>
      </p:pic>
      <p:graphicFrame>
        <p:nvGraphicFramePr>
          <p:cNvPr id="12" name="Chart 11"/>
          <p:cNvGraphicFramePr/>
          <p:nvPr/>
        </p:nvGraphicFramePr>
        <p:xfrm>
          <a:off x="539553" y="1412776"/>
          <a:ext cx="4248471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4283968" y="1412776"/>
          <a:ext cx="446449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xmlns="" val="68342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s-Latn-B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75656" y="908720"/>
            <a:ext cx="5922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800" b="1" dirty="0" smtClean="0">
                <a:latin typeface="Arial Narrow" pitchFamily="34" charset="0"/>
              </a:rPr>
              <a:t>Zaključak</a:t>
            </a:r>
          </a:p>
        </p:txBody>
      </p:sp>
      <p:pic>
        <p:nvPicPr>
          <p:cNvPr id="7" name="Picture 6" descr="zastoneLOGOprav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4048" y="260648"/>
            <a:ext cx="2519760" cy="454276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600200"/>
            <a:ext cx="8229600" cy="4853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bs-Latn-BA" sz="2400" dirty="0" smtClean="0">
                <a:latin typeface="Arial Narrow" pitchFamily="34" charset="0"/>
              </a:rPr>
              <a:t> </a:t>
            </a:r>
            <a:r>
              <a:rPr lang="bs-Latn-BA" sz="2400" dirty="0" smtClean="0">
                <a:latin typeface="Arial Narrow" pitchFamily="34" charset="0"/>
              </a:rPr>
              <a:t>Najbolji načelnici u BiH po ispunjenosti obećanja: </a:t>
            </a:r>
            <a:r>
              <a:rPr lang="bs-Latn-BA" sz="2400" b="1" dirty="0" smtClean="0">
                <a:latin typeface="Arial Narrow" pitchFamily="34" charset="0"/>
              </a:rPr>
              <a:t>Centar Sarajevo, Modriča i Vogošća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s-Latn-BA" sz="2400" b="0" i="0" u="none" strike="noStrike" kern="1200" cap="none" spc="0" normalizeH="0" noProof="0" smtClean="0">
                <a:ln>
                  <a:noFill/>
                </a:ln>
                <a:effectLst/>
                <a:uLnTx/>
                <a:uFillTx/>
                <a:latin typeface="Arial Narrow" pitchFamily="34" charset="0"/>
              </a:rPr>
              <a:t> </a:t>
            </a:r>
            <a:r>
              <a:rPr lang="bs-Latn-BA" sz="2400" noProof="0" smtClean="0">
                <a:latin typeface="Arial Narrow" pitchFamily="34" charset="0"/>
              </a:rPr>
              <a:t>Poziv za kandidate za nacelnike da dostave svoje programe za mandatni period 2012-2016 upućen, rok do 01.10.2012.</a:t>
            </a:r>
            <a:endParaRPr kumimoji="0" lang="bs-Latn-BA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Narrow" pitchFamily="34" charset="0"/>
            </a:endParaRPr>
          </a:p>
        </p:txBody>
      </p:sp>
      <p:pic>
        <p:nvPicPr>
          <p:cNvPr id="10" name="Picture 9" descr="istinomjer_logo_radni (2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03451" y="188640"/>
            <a:ext cx="2689029" cy="867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8342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s-Latn-B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47664" y="1700808"/>
            <a:ext cx="592246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800" b="1" u="sng" dirty="0" smtClean="0">
                <a:solidFill>
                  <a:srgbClr val="C00000"/>
                </a:solidFill>
                <a:latin typeface="Arial Narrow" pitchFamily="34" charset="0"/>
              </a:rPr>
              <a:t>Lokalni Istinomjer:</a:t>
            </a:r>
          </a:p>
          <a:p>
            <a:pPr algn="ctr"/>
            <a:r>
              <a:rPr lang="bs-Latn-BA" sz="2800" b="1" dirty="0" smtClean="0">
                <a:latin typeface="Arial Narrow" pitchFamily="34" charset="0"/>
              </a:rPr>
              <a:t>Analiza ispunjenosti predizbornih obećanja načelnika na vlasti u 10 opština/općina u BiH za mandatni period 2008-2012</a:t>
            </a:r>
          </a:p>
          <a:p>
            <a:pPr algn="ctr"/>
            <a:endParaRPr lang="bs-Latn-BA" sz="2800" b="1" dirty="0" smtClean="0">
              <a:latin typeface="Arial Narrow" pitchFamily="34" charset="0"/>
            </a:endParaRPr>
          </a:p>
          <a:p>
            <a:pPr algn="ctr"/>
            <a:r>
              <a:rPr lang="bs-Latn-BA" sz="4400" b="1" dirty="0" smtClean="0">
                <a:latin typeface="Arial Narrow" pitchFamily="34" charset="0"/>
              </a:rPr>
              <a:t>HVALA!</a:t>
            </a:r>
            <a:endParaRPr lang="bs-Latn-BA" sz="4400" b="1" dirty="0">
              <a:latin typeface="Arial Narrow" pitchFamily="34" charset="0"/>
            </a:endParaRPr>
          </a:p>
        </p:txBody>
      </p:sp>
      <p:pic>
        <p:nvPicPr>
          <p:cNvPr id="7" name="Picture 6" descr="zastoneLOGOprav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60648"/>
            <a:ext cx="2519760" cy="454276"/>
          </a:xfrm>
          <a:prstGeom prst="rect">
            <a:avLst/>
          </a:prstGeom>
        </p:spPr>
      </p:pic>
      <p:pic>
        <p:nvPicPr>
          <p:cNvPr id="8" name="Picture 7" descr="istinomjer_logo_radni (2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03451" y="185308"/>
            <a:ext cx="2689029" cy="867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8342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s-Latn-B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75656" y="908720"/>
            <a:ext cx="5922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800" b="1" dirty="0" smtClean="0">
                <a:latin typeface="Arial Narrow" pitchFamily="34" charset="0"/>
              </a:rPr>
              <a:t>Izabrane opštine</a:t>
            </a:r>
          </a:p>
        </p:txBody>
      </p:sp>
      <p:pic>
        <p:nvPicPr>
          <p:cNvPr id="7" name="Picture 6" descr="zastoneLOGOprav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4048" y="260648"/>
            <a:ext cx="2519760" cy="454276"/>
          </a:xfrm>
          <a:prstGeom prst="rect">
            <a:avLst/>
          </a:prstGeom>
        </p:spPr>
      </p:pic>
      <p:graphicFrame>
        <p:nvGraphicFramePr>
          <p:cNvPr id="8" name="Chart 7"/>
          <p:cNvGraphicFramePr/>
          <p:nvPr/>
        </p:nvGraphicFramePr>
        <p:xfrm>
          <a:off x="251520" y="2132856"/>
          <a:ext cx="8568952" cy="4371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47664" y="1556792"/>
            <a:ext cx="6070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b="1" dirty="0" smtClean="0"/>
              <a:t>Raspored načelnika u BiH po strankama za mandat 2008-2012</a:t>
            </a:r>
            <a:endParaRPr lang="bs-Latn-BA" b="1" dirty="0"/>
          </a:p>
        </p:txBody>
      </p:sp>
      <p:grpSp>
        <p:nvGrpSpPr>
          <p:cNvPr id="17" name="Group 16"/>
          <p:cNvGrpSpPr/>
          <p:nvPr/>
        </p:nvGrpSpPr>
        <p:grpSpPr>
          <a:xfrm>
            <a:off x="755576" y="2924944"/>
            <a:ext cx="6048672" cy="2016224"/>
            <a:chOff x="755576" y="2924944"/>
            <a:chExt cx="6048672" cy="2016224"/>
          </a:xfrm>
        </p:grpSpPr>
        <p:sp>
          <p:nvSpPr>
            <p:cNvPr id="11" name="Rounded Rectangle 10"/>
            <p:cNvSpPr/>
            <p:nvPr/>
          </p:nvSpPr>
          <p:spPr>
            <a:xfrm>
              <a:off x="755576" y="2924944"/>
              <a:ext cx="648072" cy="50405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s-Latn-BA" sz="2800" b="1" dirty="0" smtClean="0">
                  <a:solidFill>
                    <a:srgbClr val="FF0000"/>
                  </a:solidFill>
                </a:rPr>
                <a:t>2</a:t>
              </a:r>
              <a:endParaRPr lang="bs-Latn-BA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331640" y="3573016"/>
              <a:ext cx="648072" cy="50405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s-Latn-BA" sz="2800" b="1" dirty="0" smtClean="0">
                  <a:solidFill>
                    <a:srgbClr val="FF0000"/>
                  </a:solidFill>
                </a:rPr>
                <a:t>2</a:t>
              </a:r>
              <a:endParaRPr lang="bs-Latn-BA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339752" y="3933056"/>
              <a:ext cx="648072" cy="50405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s-Latn-BA" sz="2800" b="1" dirty="0" smtClean="0">
                  <a:solidFill>
                    <a:srgbClr val="FF0000"/>
                  </a:solidFill>
                </a:rPr>
                <a:t>1</a:t>
              </a:r>
              <a:endParaRPr lang="bs-Latn-BA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2915816" y="4437112"/>
              <a:ext cx="648072" cy="50405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s-Latn-BA" sz="2800" b="1" dirty="0" smtClean="0">
                  <a:solidFill>
                    <a:srgbClr val="FF0000"/>
                  </a:solidFill>
                </a:rPr>
                <a:t>3</a:t>
              </a:r>
              <a:endParaRPr lang="bs-Latn-BA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5076056" y="4005064"/>
              <a:ext cx="648072" cy="50405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s-Latn-BA" sz="2800" b="1" dirty="0" smtClean="0">
                  <a:solidFill>
                    <a:srgbClr val="FF0000"/>
                  </a:solidFill>
                </a:rPr>
                <a:t>1</a:t>
              </a:r>
              <a:endParaRPr lang="bs-Latn-BA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6156176" y="4005064"/>
              <a:ext cx="648072" cy="50405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s-Latn-BA" sz="2800" b="1" dirty="0" smtClean="0">
                  <a:solidFill>
                    <a:srgbClr val="FF0000"/>
                  </a:solidFill>
                </a:rPr>
                <a:t>1</a:t>
              </a:r>
              <a:endParaRPr lang="bs-Latn-BA" sz="2800" b="1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9" name="Straight Connector 18"/>
          <p:cNvCxnSpPr/>
          <p:nvPr/>
        </p:nvCxnSpPr>
        <p:spPr>
          <a:xfrm flipV="1">
            <a:off x="755576" y="5229200"/>
            <a:ext cx="432048" cy="5040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1331640" y="5229200"/>
            <a:ext cx="432048" cy="5040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2411760" y="5157192"/>
            <a:ext cx="432048" cy="5040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915816" y="5157192"/>
            <a:ext cx="432048" cy="5040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6084168" y="5229200"/>
            <a:ext cx="432048" cy="5040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4355976" y="5229200"/>
            <a:ext cx="1152128" cy="115212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 descr="istinomjer_logo_radni (2)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03451" y="188640"/>
            <a:ext cx="2689029" cy="867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8342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s-Latn-B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75656" y="908720"/>
            <a:ext cx="5922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800" b="1" dirty="0" smtClean="0">
                <a:latin typeface="Arial Narrow" pitchFamily="34" charset="0"/>
              </a:rPr>
              <a:t>Izabrane opštine</a:t>
            </a:r>
          </a:p>
        </p:txBody>
      </p:sp>
      <p:pic>
        <p:nvPicPr>
          <p:cNvPr id="7" name="Picture 6" descr="zastoneLOGOprav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4048" y="260648"/>
            <a:ext cx="2519760" cy="454276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600200"/>
            <a:ext cx="8229600" cy="4853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bs-Latn-BA" sz="2100" dirty="0" smtClean="0">
                <a:latin typeface="Arial Narrow" pitchFamily="34" charset="0"/>
              </a:rPr>
              <a:t> </a:t>
            </a:r>
            <a:r>
              <a:rPr lang="bs-Latn-BA" sz="2100" b="1" dirty="0" smtClean="0">
                <a:latin typeface="Arial Narrow" pitchFamily="34" charset="0"/>
              </a:rPr>
              <a:t>Centar Sarajevo </a:t>
            </a:r>
            <a:r>
              <a:rPr lang="bs-Latn-BA" sz="2100" dirty="0" smtClean="0">
                <a:latin typeface="Arial Narrow" pitchFamily="34" charset="0"/>
              </a:rPr>
              <a:t>– broj obećanja: </a:t>
            </a:r>
            <a:r>
              <a:rPr lang="bs-Latn-BA" sz="2100" b="1" dirty="0" smtClean="0">
                <a:latin typeface="Arial Narrow" pitchFamily="34" charset="0"/>
              </a:rPr>
              <a:t>312</a:t>
            </a:r>
            <a:r>
              <a:rPr lang="bs-Latn-BA" sz="2100" dirty="0" smtClean="0">
                <a:latin typeface="Arial Narrow" pitchFamily="34" charset="0"/>
              </a:rPr>
              <a:t> – načelnik: </a:t>
            </a:r>
            <a:r>
              <a:rPr lang="bs-Latn-BA" sz="2100" b="1" dirty="0" smtClean="0">
                <a:latin typeface="Arial Narrow" pitchFamily="34" charset="0"/>
              </a:rPr>
              <a:t>SDP</a:t>
            </a:r>
            <a:r>
              <a:rPr lang="bs-Latn-BA" sz="2100" dirty="0" smtClean="0">
                <a:latin typeface="Arial Narrow" pitchFamily="34" charset="0"/>
              </a:rPr>
              <a:t> – stanovnika: </a:t>
            </a:r>
            <a:r>
              <a:rPr lang="bs-Latn-BA" sz="2100" b="1" dirty="0" smtClean="0">
                <a:latin typeface="Arial Narrow" pitchFamily="34" charset="0"/>
              </a:rPr>
              <a:t>70K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lang="bs-Latn-BA" sz="2100" b="1" dirty="0" smtClean="0">
                <a:latin typeface="Arial Narrow" pitchFamily="34" charset="0"/>
              </a:rPr>
              <a:t> </a:t>
            </a:r>
            <a:r>
              <a:rPr lang="bs-Latn-BA" sz="2100" b="1" dirty="0" smtClean="0">
                <a:latin typeface="Arial Narrow" pitchFamily="34" charset="0"/>
              </a:rPr>
              <a:t>Banja Luka </a:t>
            </a:r>
            <a:r>
              <a:rPr lang="bs-Latn-BA" sz="2100" dirty="0" smtClean="0">
                <a:latin typeface="Arial Narrow" pitchFamily="34" charset="0"/>
              </a:rPr>
              <a:t>– </a:t>
            </a:r>
            <a:r>
              <a:rPr lang="bs-Latn-BA" sz="2100" dirty="0" smtClean="0">
                <a:latin typeface="Arial Narrow" pitchFamily="34" charset="0"/>
              </a:rPr>
              <a:t>broj obećanja: </a:t>
            </a:r>
            <a:r>
              <a:rPr lang="bs-Latn-BA" sz="2100" b="1" dirty="0" smtClean="0">
                <a:latin typeface="Arial Narrow" pitchFamily="34" charset="0"/>
              </a:rPr>
              <a:t>2</a:t>
            </a:r>
            <a:r>
              <a:rPr lang="bs-Latn-BA" sz="2100" b="1" dirty="0" smtClean="0">
                <a:latin typeface="Arial Narrow" pitchFamily="34" charset="0"/>
              </a:rPr>
              <a:t>2</a:t>
            </a:r>
            <a:r>
              <a:rPr lang="bs-Latn-BA" sz="2100" dirty="0" smtClean="0">
                <a:latin typeface="Arial Narrow" pitchFamily="34" charset="0"/>
              </a:rPr>
              <a:t> </a:t>
            </a:r>
            <a:r>
              <a:rPr lang="bs-Latn-BA" sz="2100" dirty="0" smtClean="0">
                <a:latin typeface="Arial Narrow" pitchFamily="34" charset="0"/>
              </a:rPr>
              <a:t>– načelnik: </a:t>
            </a:r>
            <a:r>
              <a:rPr lang="bs-Latn-BA" sz="2100" b="1" dirty="0" smtClean="0">
                <a:latin typeface="Arial Narrow" pitchFamily="34" charset="0"/>
              </a:rPr>
              <a:t>SNSD</a:t>
            </a:r>
            <a:r>
              <a:rPr lang="bs-Latn-BA" sz="2100" dirty="0" smtClean="0">
                <a:latin typeface="Arial Narrow" pitchFamily="34" charset="0"/>
              </a:rPr>
              <a:t> </a:t>
            </a:r>
            <a:r>
              <a:rPr lang="bs-Latn-BA" sz="2100" dirty="0" smtClean="0">
                <a:latin typeface="Arial Narrow" pitchFamily="34" charset="0"/>
              </a:rPr>
              <a:t>– stanovnika: </a:t>
            </a:r>
            <a:r>
              <a:rPr lang="bs-Latn-BA" sz="2100" b="1" dirty="0" smtClean="0">
                <a:latin typeface="Arial Narrow" pitchFamily="34" charset="0"/>
              </a:rPr>
              <a:t>226K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bs-Latn-BA" sz="2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</a:rPr>
              <a:t> </a:t>
            </a:r>
            <a:r>
              <a:rPr lang="bs-Latn-BA" sz="2100" b="1" noProof="0" dirty="0" smtClean="0">
                <a:latin typeface="Arial Narrow" pitchFamily="34" charset="0"/>
              </a:rPr>
              <a:t>Tuzla</a:t>
            </a:r>
            <a:r>
              <a:rPr lang="bs-Latn-BA" sz="2100" b="1" dirty="0" smtClean="0">
                <a:latin typeface="Arial Narrow" pitchFamily="34" charset="0"/>
              </a:rPr>
              <a:t> </a:t>
            </a:r>
            <a:r>
              <a:rPr lang="bs-Latn-BA" sz="2100" dirty="0" smtClean="0">
                <a:latin typeface="Arial Narrow" pitchFamily="34" charset="0"/>
              </a:rPr>
              <a:t>– broj obećanja: </a:t>
            </a:r>
            <a:r>
              <a:rPr lang="bs-Latn-BA" sz="2100" b="1" dirty="0" smtClean="0">
                <a:latin typeface="Arial Narrow" pitchFamily="34" charset="0"/>
              </a:rPr>
              <a:t>21</a:t>
            </a:r>
            <a:r>
              <a:rPr lang="bs-Latn-BA" sz="2100" dirty="0" smtClean="0">
                <a:latin typeface="Arial Narrow" pitchFamily="34" charset="0"/>
              </a:rPr>
              <a:t> </a:t>
            </a:r>
            <a:r>
              <a:rPr lang="bs-Latn-BA" sz="2100" dirty="0" smtClean="0">
                <a:latin typeface="Arial Narrow" pitchFamily="34" charset="0"/>
              </a:rPr>
              <a:t>– načelnik: </a:t>
            </a:r>
            <a:r>
              <a:rPr lang="bs-Latn-BA" sz="2100" b="1" dirty="0" smtClean="0">
                <a:latin typeface="Arial Narrow" pitchFamily="34" charset="0"/>
              </a:rPr>
              <a:t>SDP</a:t>
            </a:r>
            <a:r>
              <a:rPr lang="bs-Latn-BA" sz="2100" dirty="0" smtClean="0">
                <a:latin typeface="Arial Narrow" pitchFamily="34" charset="0"/>
              </a:rPr>
              <a:t> – stanovnika: </a:t>
            </a:r>
            <a:r>
              <a:rPr lang="bs-Latn-BA" sz="2100" b="1" dirty="0" smtClean="0">
                <a:latin typeface="Arial Narrow" pitchFamily="34" charset="0"/>
              </a:rPr>
              <a:t>132K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bs-Latn-BA" sz="2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</a:rPr>
              <a:t> </a:t>
            </a:r>
            <a:r>
              <a:rPr lang="bs-Latn-BA" sz="2100" b="1" dirty="0" smtClean="0">
                <a:latin typeface="Arial Narrow" pitchFamily="34" charset="0"/>
              </a:rPr>
              <a:t>Vogošća </a:t>
            </a:r>
            <a:r>
              <a:rPr lang="bs-Latn-BA" sz="2100" dirty="0" smtClean="0">
                <a:latin typeface="Arial Narrow" pitchFamily="34" charset="0"/>
              </a:rPr>
              <a:t>– </a:t>
            </a:r>
            <a:r>
              <a:rPr lang="bs-Latn-BA" sz="2100" dirty="0" smtClean="0">
                <a:latin typeface="Arial Narrow" pitchFamily="34" charset="0"/>
              </a:rPr>
              <a:t>broj obećanja: </a:t>
            </a:r>
            <a:r>
              <a:rPr lang="bs-Latn-BA" sz="2100" b="1" dirty="0" smtClean="0">
                <a:latin typeface="Arial Narrow" pitchFamily="34" charset="0"/>
              </a:rPr>
              <a:t>218</a:t>
            </a:r>
            <a:r>
              <a:rPr lang="bs-Latn-BA" sz="2100" dirty="0" smtClean="0">
                <a:latin typeface="Arial Narrow" pitchFamily="34" charset="0"/>
              </a:rPr>
              <a:t> </a:t>
            </a:r>
            <a:r>
              <a:rPr lang="bs-Latn-BA" sz="2100" dirty="0" smtClean="0">
                <a:latin typeface="Arial Narrow" pitchFamily="34" charset="0"/>
              </a:rPr>
              <a:t>– načelnik: </a:t>
            </a:r>
            <a:r>
              <a:rPr lang="bs-Latn-BA" sz="2100" b="1" dirty="0" smtClean="0">
                <a:latin typeface="Arial Narrow" pitchFamily="34" charset="0"/>
              </a:rPr>
              <a:t>SDA</a:t>
            </a:r>
            <a:r>
              <a:rPr lang="bs-Latn-BA" sz="2100" dirty="0" smtClean="0">
                <a:latin typeface="Arial Narrow" pitchFamily="34" charset="0"/>
              </a:rPr>
              <a:t> </a:t>
            </a:r>
            <a:r>
              <a:rPr lang="bs-Latn-BA" sz="2100" dirty="0" smtClean="0">
                <a:latin typeface="Arial Narrow" pitchFamily="34" charset="0"/>
              </a:rPr>
              <a:t>– stanovnika: </a:t>
            </a:r>
            <a:r>
              <a:rPr lang="bs-Latn-BA" sz="2100" b="1" dirty="0" smtClean="0">
                <a:latin typeface="Arial Narrow" pitchFamily="34" charset="0"/>
              </a:rPr>
              <a:t>23K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bs-Latn-BA" sz="2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</a:rPr>
              <a:t> </a:t>
            </a:r>
            <a:r>
              <a:rPr lang="bs-Latn-BA" sz="2100" b="1" dirty="0" smtClean="0">
                <a:latin typeface="Arial Narrow" pitchFamily="34" charset="0"/>
              </a:rPr>
              <a:t>Modriča </a:t>
            </a:r>
            <a:r>
              <a:rPr lang="bs-Latn-BA" sz="2100" dirty="0" smtClean="0">
                <a:latin typeface="Arial Narrow" pitchFamily="34" charset="0"/>
              </a:rPr>
              <a:t>– </a:t>
            </a:r>
            <a:r>
              <a:rPr lang="bs-Latn-BA" sz="2100" dirty="0" smtClean="0">
                <a:latin typeface="Arial Narrow" pitchFamily="34" charset="0"/>
              </a:rPr>
              <a:t>broj obećanja: </a:t>
            </a:r>
            <a:r>
              <a:rPr lang="bs-Latn-BA" sz="2100" b="1" dirty="0" smtClean="0">
                <a:latin typeface="Arial Narrow" pitchFamily="34" charset="0"/>
              </a:rPr>
              <a:t>133</a:t>
            </a:r>
            <a:r>
              <a:rPr lang="bs-Latn-BA" sz="2100" dirty="0" smtClean="0">
                <a:latin typeface="Arial Narrow" pitchFamily="34" charset="0"/>
              </a:rPr>
              <a:t> </a:t>
            </a:r>
            <a:r>
              <a:rPr lang="bs-Latn-BA" sz="2100" dirty="0" smtClean="0">
                <a:latin typeface="Arial Narrow" pitchFamily="34" charset="0"/>
              </a:rPr>
              <a:t>– načelnik: </a:t>
            </a:r>
            <a:r>
              <a:rPr lang="bs-Latn-BA" sz="2100" b="1" dirty="0" smtClean="0">
                <a:latin typeface="Arial Narrow" pitchFamily="34" charset="0"/>
              </a:rPr>
              <a:t>SNSD</a:t>
            </a:r>
            <a:r>
              <a:rPr lang="bs-Latn-BA" sz="2100" dirty="0" smtClean="0">
                <a:latin typeface="Arial Narrow" pitchFamily="34" charset="0"/>
              </a:rPr>
              <a:t> </a:t>
            </a:r>
            <a:r>
              <a:rPr lang="bs-Latn-BA" sz="2100" dirty="0" smtClean="0">
                <a:latin typeface="Arial Narrow" pitchFamily="34" charset="0"/>
              </a:rPr>
              <a:t>– stanovnika: </a:t>
            </a:r>
            <a:r>
              <a:rPr lang="bs-Latn-BA" sz="2100" b="1" dirty="0" smtClean="0">
                <a:latin typeface="Arial Narrow" pitchFamily="34" charset="0"/>
              </a:rPr>
              <a:t>27K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bs-Latn-BA" sz="2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</a:rPr>
              <a:t> </a:t>
            </a:r>
            <a:r>
              <a:rPr lang="bs-Latn-BA" sz="2100" b="1" dirty="0" smtClean="0">
                <a:latin typeface="Arial Narrow" pitchFamily="34" charset="0"/>
              </a:rPr>
              <a:t>Maglaj </a:t>
            </a:r>
            <a:r>
              <a:rPr lang="bs-Latn-BA" sz="2100" dirty="0" smtClean="0">
                <a:latin typeface="Arial Narrow" pitchFamily="34" charset="0"/>
              </a:rPr>
              <a:t>– </a:t>
            </a:r>
            <a:r>
              <a:rPr lang="bs-Latn-BA" sz="2100" dirty="0" smtClean="0">
                <a:latin typeface="Arial Narrow" pitchFamily="34" charset="0"/>
              </a:rPr>
              <a:t>broj obećanja: </a:t>
            </a:r>
            <a:r>
              <a:rPr lang="bs-Latn-BA" sz="2100" b="1" dirty="0" smtClean="0">
                <a:latin typeface="Arial Narrow" pitchFamily="34" charset="0"/>
              </a:rPr>
              <a:t>75</a:t>
            </a:r>
            <a:r>
              <a:rPr lang="bs-Latn-BA" sz="2100" dirty="0" smtClean="0">
                <a:latin typeface="Arial Narrow" pitchFamily="34" charset="0"/>
              </a:rPr>
              <a:t> </a:t>
            </a:r>
            <a:r>
              <a:rPr lang="bs-Latn-BA" sz="2100" dirty="0" smtClean="0">
                <a:latin typeface="Arial Narrow" pitchFamily="34" charset="0"/>
              </a:rPr>
              <a:t>– načelnik: </a:t>
            </a:r>
            <a:r>
              <a:rPr lang="bs-Latn-BA" sz="2100" b="1" dirty="0" smtClean="0">
                <a:latin typeface="Arial Narrow" pitchFamily="34" charset="0"/>
              </a:rPr>
              <a:t>SDA</a:t>
            </a:r>
            <a:r>
              <a:rPr lang="bs-Latn-BA" sz="2100" dirty="0" smtClean="0">
                <a:latin typeface="Arial Narrow" pitchFamily="34" charset="0"/>
              </a:rPr>
              <a:t> </a:t>
            </a:r>
            <a:r>
              <a:rPr lang="bs-Latn-BA" sz="2100" dirty="0" smtClean="0">
                <a:latin typeface="Arial Narrow" pitchFamily="34" charset="0"/>
              </a:rPr>
              <a:t>– stanovnika: </a:t>
            </a:r>
            <a:r>
              <a:rPr lang="bs-Latn-BA" sz="2100" b="1" dirty="0" smtClean="0">
                <a:latin typeface="Arial Narrow" pitchFamily="34" charset="0"/>
              </a:rPr>
              <a:t>23K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bs-Latn-BA" sz="2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</a:rPr>
              <a:t> </a:t>
            </a:r>
            <a:r>
              <a:rPr lang="bs-Latn-BA" sz="2100" b="1" dirty="0" smtClean="0">
                <a:latin typeface="Arial Narrow" pitchFamily="34" charset="0"/>
              </a:rPr>
              <a:t>Gračanica </a:t>
            </a:r>
            <a:r>
              <a:rPr lang="bs-Latn-BA" sz="2100" dirty="0" smtClean="0">
                <a:latin typeface="Arial Narrow" pitchFamily="34" charset="0"/>
              </a:rPr>
              <a:t>– </a:t>
            </a:r>
            <a:r>
              <a:rPr lang="bs-Latn-BA" sz="2100" dirty="0" smtClean="0">
                <a:latin typeface="Arial Narrow" pitchFamily="34" charset="0"/>
              </a:rPr>
              <a:t>broj obećanja: </a:t>
            </a:r>
            <a:r>
              <a:rPr lang="bs-Latn-BA" sz="2100" b="1" dirty="0" smtClean="0">
                <a:latin typeface="Arial Narrow" pitchFamily="34" charset="0"/>
              </a:rPr>
              <a:t>5</a:t>
            </a:r>
            <a:r>
              <a:rPr lang="bs-Latn-BA" sz="2100" b="1" dirty="0" smtClean="0">
                <a:latin typeface="Arial Narrow" pitchFamily="34" charset="0"/>
              </a:rPr>
              <a:t>2</a:t>
            </a:r>
            <a:r>
              <a:rPr lang="bs-Latn-BA" sz="2100" dirty="0" smtClean="0">
                <a:latin typeface="Arial Narrow" pitchFamily="34" charset="0"/>
              </a:rPr>
              <a:t> </a:t>
            </a:r>
            <a:r>
              <a:rPr lang="bs-Latn-BA" sz="2100" dirty="0" smtClean="0">
                <a:latin typeface="Arial Narrow" pitchFamily="34" charset="0"/>
              </a:rPr>
              <a:t>– načelnik: </a:t>
            </a:r>
            <a:r>
              <a:rPr lang="bs-Latn-BA" sz="2100" b="1" dirty="0" smtClean="0">
                <a:latin typeface="Arial Narrow" pitchFamily="34" charset="0"/>
              </a:rPr>
              <a:t>SDP</a:t>
            </a:r>
            <a:r>
              <a:rPr lang="bs-Latn-BA" sz="2100" dirty="0" smtClean="0">
                <a:latin typeface="Arial Narrow" pitchFamily="34" charset="0"/>
              </a:rPr>
              <a:t> – stanovnika: </a:t>
            </a:r>
            <a:r>
              <a:rPr lang="bs-Latn-BA" sz="2100" b="1" dirty="0" smtClean="0">
                <a:latin typeface="Arial Narrow" pitchFamily="34" charset="0"/>
              </a:rPr>
              <a:t>52K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bs-Latn-BA" sz="2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</a:rPr>
              <a:t> </a:t>
            </a:r>
            <a:r>
              <a:rPr lang="bs-Latn-BA" sz="2100" b="1" dirty="0" smtClean="0">
                <a:latin typeface="Arial Narrow" pitchFamily="34" charset="0"/>
              </a:rPr>
              <a:t>Ljubinje </a:t>
            </a:r>
            <a:r>
              <a:rPr lang="bs-Latn-BA" sz="2100" dirty="0" smtClean="0">
                <a:latin typeface="Arial Narrow" pitchFamily="34" charset="0"/>
              </a:rPr>
              <a:t>– </a:t>
            </a:r>
            <a:r>
              <a:rPr lang="bs-Latn-BA" sz="2100" dirty="0" smtClean="0">
                <a:latin typeface="Arial Narrow" pitchFamily="34" charset="0"/>
              </a:rPr>
              <a:t>broj obećanja: </a:t>
            </a:r>
            <a:r>
              <a:rPr lang="bs-Latn-BA" sz="2100" b="1" dirty="0" smtClean="0">
                <a:latin typeface="Arial Narrow" pitchFamily="34" charset="0"/>
              </a:rPr>
              <a:t>27</a:t>
            </a:r>
            <a:r>
              <a:rPr lang="bs-Latn-BA" sz="2100" dirty="0" smtClean="0">
                <a:latin typeface="Arial Narrow" pitchFamily="34" charset="0"/>
              </a:rPr>
              <a:t> </a:t>
            </a:r>
            <a:r>
              <a:rPr lang="bs-Latn-BA" sz="2100" dirty="0" smtClean="0">
                <a:latin typeface="Arial Narrow" pitchFamily="34" charset="0"/>
              </a:rPr>
              <a:t>– načelnik: </a:t>
            </a:r>
            <a:r>
              <a:rPr lang="bs-Latn-BA" sz="2100" b="1" dirty="0" smtClean="0">
                <a:latin typeface="Arial Narrow" pitchFamily="34" charset="0"/>
              </a:rPr>
              <a:t>SDS</a:t>
            </a:r>
            <a:r>
              <a:rPr lang="bs-Latn-BA" sz="2100" dirty="0" smtClean="0">
                <a:latin typeface="Arial Narrow" pitchFamily="34" charset="0"/>
              </a:rPr>
              <a:t> </a:t>
            </a:r>
            <a:r>
              <a:rPr lang="bs-Latn-BA" sz="2100" dirty="0" smtClean="0">
                <a:latin typeface="Arial Narrow" pitchFamily="34" charset="0"/>
              </a:rPr>
              <a:t>– stanovnika: </a:t>
            </a:r>
            <a:r>
              <a:rPr lang="bs-Latn-BA" sz="2100" b="1" dirty="0" smtClean="0">
                <a:latin typeface="Arial Narrow" pitchFamily="34" charset="0"/>
              </a:rPr>
              <a:t>4</a:t>
            </a:r>
            <a:r>
              <a:rPr lang="bs-Latn-BA" sz="2100" b="1" dirty="0" smtClean="0">
                <a:latin typeface="Arial Narrow" pitchFamily="34" charset="0"/>
              </a:rPr>
              <a:t>K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bs-Latn-BA" sz="2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</a:rPr>
              <a:t> </a:t>
            </a:r>
            <a:r>
              <a:rPr lang="bs-Latn-BA" sz="2100" b="1" dirty="0" smtClean="0">
                <a:latin typeface="Arial Narrow" pitchFamily="34" charset="0"/>
              </a:rPr>
              <a:t>Bosanska Krupa </a:t>
            </a:r>
            <a:r>
              <a:rPr lang="bs-Latn-BA" sz="2100" dirty="0" smtClean="0">
                <a:latin typeface="Arial Narrow" pitchFamily="34" charset="0"/>
              </a:rPr>
              <a:t>– </a:t>
            </a:r>
            <a:r>
              <a:rPr lang="bs-Latn-BA" sz="2100" dirty="0" smtClean="0">
                <a:latin typeface="Arial Narrow" pitchFamily="34" charset="0"/>
              </a:rPr>
              <a:t>broj obećanja: </a:t>
            </a:r>
            <a:r>
              <a:rPr lang="bs-Latn-BA" sz="2100" b="1" dirty="0" smtClean="0">
                <a:latin typeface="Arial Narrow" pitchFamily="34" charset="0"/>
              </a:rPr>
              <a:t>74</a:t>
            </a:r>
            <a:r>
              <a:rPr lang="bs-Latn-BA" sz="2100" dirty="0" smtClean="0">
                <a:latin typeface="Arial Narrow" pitchFamily="34" charset="0"/>
              </a:rPr>
              <a:t> </a:t>
            </a:r>
            <a:r>
              <a:rPr lang="bs-Latn-BA" sz="2100" dirty="0" smtClean="0">
                <a:latin typeface="Arial Narrow" pitchFamily="34" charset="0"/>
              </a:rPr>
              <a:t>– načelnik: </a:t>
            </a:r>
            <a:r>
              <a:rPr lang="bs-Latn-BA" sz="2100" b="1" dirty="0" smtClean="0">
                <a:latin typeface="Arial Narrow" pitchFamily="34" charset="0"/>
              </a:rPr>
              <a:t>nezavisni</a:t>
            </a:r>
            <a:r>
              <a:rPr lang="bs-Latn-BA" sz="2100" dirty="0" smtClean="0">
                <a:latin typeface="Arial Narrow" pitchFamily="34" charset="0"/>
              </a:rPr>
              <a:t> </a:t>
            </a:r>
            <a:r>
              <a:rPr lang="bs-Latn-BA" sz="2100" dirty="0" smtClean="0">
                <a:latin typeface="Arial Narrow" pitchFamily="34" charset="0"/>
              </a:rPr>
              <a:t>– stanovnika: </a:t>
            </a:r>
            <a:r>
              <a:rPr lang="bs-Latn-BA" sz="2100" b="1" dirty="0" smtClean="0">
                <a:latin typeface="Arial Narrow" pitchFamily="34" charset="0"/>
              </a:rPr>
              <a:t>28K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bs-Latn-BA" sz="2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</a:rPr>
              <a:t> </a:t>
            </a:r>
            <a:r>
              <a:rPr lang="bs-Latn-BA" sz="2100" b="1" dirty="0" smtClean="0">
                <a:latin typeface="Arial Narrow" pitchFamily="34" charset="0"/>
              </a:rPr>
              <a:t>Cazin </a:t>
            </a:r>
            <a:r>
              <a:rPr lang="bs-Latn-BA" sz="2100" dirty="0" smtClean="0">
                <a:latin typeface="Arial Narrow" pitchFamily="34" charset="0"/>
              </a:rPr>
              <a:t>– broj obećanja: </a:t>
            </a:r>
            <a:r>
              <a:rPr lang="bs-Latn-BA" sz="2100" b="1" dirty="0" smtClean="0">
                <a:latin typeface="Arial Narrow" pitchFamily="34" charset="0"/>
              </a:rPr>
              <a:t>104</a:t>
            </a:r>
            <a:r>
              <a:rPr lang="bs-Latn-BA" sz="2100" dirty="0" smtClean="0">
                <a:latin typeface="Arial Narrow" pitchFamily="34" charset="0"/>
              </a:rPr>
              <a:t> </a:t>
            </a:r>
            <a:r>
              <a:rPr lang="bs-Latn-BA" sz="2100" dirty="0" smtClean="0">
                <a:latin typeface="Arial Narrow" pitchFamily="34" charset="0"/>
              </a:rPr>
              <a:t>– načelnik: </a:t>
            </a:r>
            <a:r>
              <a:rPr lang="bs-Latn-BA" sz="2100" b="1" dirty="0" smtClean="0">
                <a:latin typeface="Arial Narrow" pitchFamily="34" charset="0"/>
              </a:rPr>
              <a:t>A-SDA</a:t>
            </a:r>
            <a:r>
              <a:rPr lang="bs-Latn-BA" sz="2100" dirty="0" smtClean="0">
                <a:latin typeface="Arial Narrow" pitchFamily="34" charset="0"/>
              </a:rPr>
              <a:t> </a:t>
            </a:r>
            <a:r>
              <a:rPr lang="bs-Latn-BA" sz="2100" dirty="0" smtClean="0">
                <a:latin typeface="Arial Narrow" pitchFamily="34" charset="0"/>
              </a:rPr>
              <a:t>– stanovnika: </a:t>
            </a:r>
            <a:r>
              <a:rPr lang="bs-Latn-BA" sz="2100" b="1" dirty="0" smtClean="0">
                <a:latin typeface="Arial Narrow" pitchFamily="34" charset="0"/>
              </a:rPr>
              <a:t>63K</a:t>
            </a:r>
            <a:endParaRPr kumimoji="0" lang="bs-Latn-BA" sz="2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Narrow" pitchFamily="34" charset="0"/>
            </a:endParaRPr>
          </a:p>
        </p:txBody>
      </p:sp>
      <p:pic>
        <p:nvPicPr>
          <p:cNvPr id="8" name="Picture 7" descr="istinomjer_logo_radni (2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03451" y="188640"/>
            <a:ext cx="2689029" cy="867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8342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s-Latn-B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75656" y="908720"/>
            <a:ext cx="5922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800" b="1" dirty="0" smtClean="0">
                <a:latin typeface="Arial Narrow" pitchFamily="34" charset="0"/>
              </a:rPr>
              <a:t>Broj obećanja po opštinama</a:t>
            </a:r>
          </a:p>
        </p:txBody>
      </p:sp>
      <p:pic>
        <p:nvPicPr>
          <p:cNvPr id="7" name="Picture 6" descr="zastoneLOGOprav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4048" y="260648"/>
            <a:ext cx="2519760" cy="454276"/>
          </a:xfrm>
          <a:prstGeom prst="rect">
            <a:avLst/>
          </a:prstGeom>
        </p:spPr>
      </p:pic>
      <p:graphicFrame>
        <p:nvGraphicFramePr>
          <p:cNvPr id="25" name="Chart 24"/>
          <p:cNvGraphicFramePr/>
          <p:nvPr/>
        </p:nvGraphicFramePr>
        <p:xfrm>
          <a:off x="251520" y="1700808"/>
          <a:ext cx="842493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6" name="Picture 25" descr="istinomjer_logo_radni (2)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03451" y="188640"/>
            <a:ext cx="2689029" cy="867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8342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s-Latn-B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75656" y="908720"/>
            <a:ext cx="5922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800" b="1" dirty="0" smtClean="0">
                <a:latin typeface="Arial Narrow" pitchFamily="34" charset="0"/>
              </a:rPr>
              <a:t>Poređenje sa opštim izborima 2006-2010</a:t>
            </a:r>
          </a:p>
        </p:txBody>
      </p:sp>
      <p:pic>
        <p:nvPicPr>
          <p:cNvPr id="7" name="Picture 6" descr="zastoneLOGOprav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4048" y="260648"/>
            <a:ext cx="2519760" cy="454276"/>
          </a:xfrm>
          <a:prstGeom prst="rect">
            <a:avLst/>
          </a:prstGeom>
        </p:spPr>
      </p:pic>
      <p:graphicFrame>
        <p:nvGraphicFramePr>
          <p:cNvPr id="8" name="Chart 7"/>
          <p:cNvGraphicFramePr/>
          <p:nvPr/>
        </p:nvGraphicFramePr>
        <p:xfrm>
          <a:off x="539552" y="1700808"/>
          <a:ext cx="7792343" cy="2955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flipH="1">
            <a:off x="2843808" y="3356992"/>
            <a:ext cx="432048" cy="36004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012160" y="3356992"/>
            <a:ext cx="432048" cy="43204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Chart 14"/>
          <p:cNvGraphicFramePr/>
          <p:nvPr/>
        </p:nvGraphicFramePr>
        <p:xfrm>
          <a:off x="539552" y="1700808"/>
          <a:ext cx="8064896" cy="2883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259632" y="5013176"/>
            <a:ext cx="6555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bs-Latn-BA" dirty="0" smtClean="0"/>
              <a:t> </a:t>
            </a:r>
            <a:r>
              <a:rPr lang="bs-Latn-BA" b="1" dirty="0" smtClean="0">
                <a:latin typeface="Arial Narrow" pitchFamily="34" charset="0"/>
              </a:rPr>
              <a:t>Opštinski nivo vlasti je mnogo odgovorniji kada imaju programe rada</a:t>
            </a:r>
          </a:p>
          <a:p>
            <a:pPr>
              <a:buFont typeface="Arial" pitchFamily="34" charset="0"/>
              <a:buChar char="•"/>
            </a:pPr>
            <a:r>
              <a:rPr lang="bs-Latn-BA" b="1" dirty="0" smtClean="0">
                <a:latin typeface="Arial Narrow" pitchFamily="34" charset="0"/>
              </a:rPr>
              <a:t> </a:t>
            </a:r>
            <a:r>
              <a:rPr lang="bs-Latn-BA" b="1" dirty="0" smtClean="0">
                <a:latin typeface="Arial Narrow" pitchFamily="34" charset="0"/>
              </a:rPr>
              <a:t>Na opštinskom nivou se daje više konkretnih i jasnih obećanja</a:t>
            </a:r>
          </a:p>
        </p:txBody>
      </p:sp>
      <p:pic>
        <p:nvPicPr>
          <p:cNvPr id="17" name="Picture 16" descr="istinomjer_logo_radni (2)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03451" y="188640"/>
            <a:ext cx="2689029" cy="867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8342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AsOne/>
      </p:bldGraphic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s-Latn-B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75656" y="908720"/>
            <a:ext cx="5922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800" b="1" dirty="0" smtClean="0">
                <a:latin typeface="Arial Narrow" pitchFamily="34" charset="0"/>
              </a:rPr>
              <a:t>Stepen ispunjenosti obećanja - ukupno</a:t>
            </a:r>
          </a:p>
        </p:txBody>
      </p:sp>
      <p:pic>
        <p:nvPicPr>
          <p:cNvPr id="7" name="Picture 6" descr="zastoneLOGOprav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4048" y="260648"/>
            <a:ext cx="2519760" cy="454276"/>
          </a:xfrm>
          <a:prstGeom prst="rect">
            <a:avLst/>
          </a:prstGeom>
        </p:spPr>
      </p:pic>
      <p:graphicFrame>
        <p:nvGraphicFramePr>
          <p:cNvPr id="12" name="Chart 11"/>
          <p:cNvGraphicFramePr/>
          <p:nvPr/>
        </p:nvGraphicFramePr>
        <p:xfrm>
          <a:off x="755576" y="1700808"/>
          <a:ext cx="7776864" cy="4616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4" name="Picture 13" descr="istinomjer_logo_radni (2)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03451" y="188640"/>
            <a:ext cx="2689029" cy="867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8342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s-Latn-B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15616" y="908720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800" b="1" dirty="0" smtClean="0">
                <a:latin typeface="Arial Narrow" pitchFamily="34" charset="0"/>
              </a:rPr>
              <a:t>Stepen ispunjenosti obećanja – po opštinama</a:t>
            </a:r>
          </a:p>
        </p:txBody>
      </p:sp>
      <p:pic>
        <p:nvPicPr>
          <p:cNvPr id="7" name="Picture 6" descr="zastoneLOGOprav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4048" y="260648"/>
            <a:ext cx="2519760" cy="454276"/>
          </a:xfrm>
          <a:prstGeom prst="rect">
            <a:avLst/>
          </a:prstGeom>
        </p:spPr>
      </p:pic>
      <p:graphicFrame>
        <p:nvGraphicFramePr>
          <p:cNvPr id="8" name="Chart 7"/>
          <p:cNvGraphicFramePr/>
          <p:nvPr/>
        </p:nvGraphicFramePr>
        <p:xfrm>
          <a:off x="395536" y="1340768"/>
          <a:ext cx="835292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9" name="Picture 8" descr="istinomjer_logo_radni (2)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03451" y="188640"/>
            <a:ext cx="2689029" cy="867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8342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s-Latn-B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15616" y="908720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800" b="1" dirty="0" smtClean="0">
                <a:latin typeface="Arial Narrow" pitchFamily="34" charset="0"/>
              </a:rPr>
              <a:t>Zastupljenost oblasti </a:t>
            </a:r>
          </a:p>
        </p:txBody>
      </p:sp>
      <p:pic>
        <p:nvPicPr>
          <p:cNvPr id="7" name="Picture 6" descr="zastoneLOGOprav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60648"/>
            <a:ext cx="2519760" cy="454276"/>
          </a:xfrm>
          <a:prstGeom prst="rect">
            <a:avLst/>
          </a:prstGeom>
        </p:spPr>
      </p:pic>
      <p:graphicFrame>
        <p:nvGraphicFramePr>
          <p:cNvPr id="9" name="Chart 8"/>
          <p:cNvGraphicFramePr/>
          <p:nvPr/>
        </p:nvGraphicFramePr>
        <p:xfrm>
          <a:off x="395536" y="1724024"/>
          <a:ext cx="8352928" cy="4513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" name="Picture 9" descr="istinomjer_logo_radni (2)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03451" y="188640"/>
            <a:ext cx="2689029" cy="867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8342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717</Words>
  <Application>Microsoft Office PowerPoint</Application>
  <PresentationFormat>On-screen Show (4:3)</PresentationFormat>
  <Paragraphs>252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Bocha</dc:creator>
  <cp:lastModifiedBy>User</cp:lastModifiedBy>
  <cp:revision>32</cp:revision>
  <dcterms:created xsi:type="dcterms:W3CDTF">2012-09-24T20:07:15Z</dcterms:created>
  <dcterms:modified xsi:type="dcterms:W3CDTF">2012-09-25T01:06:12Z</dcterms:modified>
</cp:coreProperties>
</file>